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99" autoAdjust="0"/>
  </p:normalViewPr>
  <p:slideViewPr>
    <p:cSldViewPr>
      <p:cViewPr varScale="1">
        <p:scale>
          <a:sx n="66" d="100"/>
          <a:sy n="66" d="100"/>
        </p:scale>
        <p:origin x="-14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D75C3BB-2501-4E1C-9EC9-CB1FE4681A3C}" type="datetimeFigureOut">
              <a:rPr lang="pl-PL" smtClean="0"/>
              <a:pPr/>
              <a:t>2020-02-07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E07236-A24D-4B48-A17E-D2CDE61334A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5C3BB-2501-4E1C-9EC9-CB1FE4681A3C}" type="datetimeFigureOut">
              <a:rPr lang="pl-PL" smtClean="0"/>
              <a:pPr/>
              <a:t>2020-02-07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7236-A24D-4B48-A17E-D2CDE61334A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260649"/>
            <a:ext cx="3024336" cy="2808311"/>
          </a:xfrm>
        </p:spPr>
        <p:txBody>
          <a:bodyPr>
            <a:normAutofit/>
          </a:bodyPr>
          <a:lstStyle/>
          <a:p>
            <a:r>
              <a:rPr lang="pl-PL" dirty="0" smtClean="0">
                <a:solidFill>
                  <a:schemeClr val="accent6">
                    <a:lumMod val="75000"/>
                  </a:schemeClr>
                </a:solidFill>
              </a:rPr>
              <a:t>POLISH PRIMARY SCHOOL</a:t>
            </a:r>
            <a:endParaRPr lang="pl-PL" dirty="0">
              <a:solidFill>
                <a:schemeClr val="accent6">
                  <a:lumMod val="75000"/>
                </a:schemeClr>
              </a:solidFill>
            </a:endParaRPr>
          </a:p>
        </p:txBody>
      </p:sp>
      <p:pic>
        <p:nvPicPr>
          <p:cNvPr id="1026" name="Picture 2" descr="C:\Users\W7\Desktop\szkoła\sp12 2.jpg"/>
          <p:cNvPicPr>
            <a:picLocks noChangeAspect="1" noChangeArrowheads="1"/>
          </p:cNvPicPr>
          <p:nvPr/>
        </p:nvPicPr>
        <p:blipFill>
          <a:blip r:embed="rId2" cstate="print"/>
          <a:srcRect/>
          <a:stretch>
            <a:fillRect/>
          </a:stretch>
        </p:blipFill>
        <p:spPr bwMode="auto">
          <a:xfrm>
            <a:off x="3707904" y="332656"/>
            <a:ext cx="4536504" cy="2863467"/>
          </a:xfrm>
          <a:prstGeom prst="rect">
            <a:avLst/>
          </a:prstGeom>
          <a:noFill/>
        </p:spPr>
      </p:pic>
      <p:pic>
        <p:nvPicPr>
          <p:cNvPr id="1027" name="Picture 3" descr="C:\Users\W7\Desktop\szkoła\sp12.jpg"/>
          <p:cNvPicPr>
            <a:picLocks noChangeAspect="1" noChangeArrowheads="1"/>
          </p:cNvPicPr>
          <p:nvPr/>
        </p:nvPicPr>
        <p:blipFill>
          <a:blip r:embed="rId3" cstate="print"/>
          <a:srcRect/>
          <a:stretch>
            <a:fillRect/>
          </a:stretch>
        </p:blipFill>
        <p:spPr bwMode="auto">
          <a:xfrm>
            <a:off x="539552" y="3429000"/>
            <a:ext cx="7488832" cy="30861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7\Desktop\szkoła\collage19-20b.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pic>
        <p:nvPicPr>
          <p:cNvPr id="7171" name="Picture 3" descr="C:\Users\W7\Desktop\szkoła\biblioteka3.jpg"/>
          <p:cNvPicPr>
            <a:picLocks noChangeAspect="1" noChangeArrowheads="1"/>
          </p:cNvPicPr>
          <p:nvPr/>
        </p:nvPicPr>
        <p:blipFill>
          <a:blip r:embed="rId3" cstate="print"/>
          <a:srcRect/>
          <a:stretch>
            <a:fillRect/>
          </a:stretch>
        </p:blipFill>
        <p:spPr bwMode="auto">
          <a:xfrm>
            <a:off x="3059832" y="2636912"/>
            <a:ext cx="5215441" cy="3911581"/>
          </a:xfrm>
          <a:prstGeom prst="rect">
            <a:avLst/>
          </a:prstGeom>
          <a:noFill/>
        </p:spPr>
      </p:pic>
      <p:sp>
        <p:nvSpPr>
          <p:cNvPr id="4" name="pole tekstowe 3"/>
          <p:cNvSpPr txBox="1"/>
          <p:nvPr/>
        </p:nvSpPr>
        <p:spPr>
          <a:xfrm>
            <a:off x="4572000" y="1772816"/>
            <a:ext cx="2344971" cy="646331"/>
          </a:xfrm>
          <a:prstGeom prst="rect">
            <a:avLst/>
          </a:prstGeom>
          <a:noFill/>
        </p:spPr>
        <p:txBody>
          <a:bodyPr wrap="square" rtlCol="0">
            <a:spAutoFit/>
          </a:bodyPr>
          <a:lstStyle/>
          <a:p>
            <a:r>
              <a:rPr lang="pl-PL" sz="3600" b="1" dirty="0" smtClean="0">
                <a:solidFill>
                  <a:schemeClr val="bg1"/>
                </a:solidFill>
              </a:rPr>
              <a:t>LIBRARY</a:t>
            </a:r>
            <a:endParaRPr lang="pl-PL" sz="36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7\Desktop\szkoła\IMG_20191126_134832.jpg"/>
          <p:cNvPicPr>
            <a:picLocks noChangeAspect="1" noChangeArrowheads="1"/>
          </p:cNvPicPr>
          <p:nvPr/>
        </p:nvPicPr>
        <p:blipFill>
          <a:blip r:embed="rId2" cstate="print"/>
          <a:srcRect/>
          <a:stretch>
            <a:fillRect/>
          </a:stretch>
        </p:blipFill>
        <p:spPr bwMode="auto">
          <a:xfrm>
            <a:off x="-92624" y="0"/>
            <a:ext cx="9236624" cy="6927468"/>
          </a:xfrm>
          <a:prstGeom prst="rect">
            <a:avLst/>
          </a:prstGeom>
          <a:noFill/>
        </p:spPr>
      </p:pic>
      <p:pic>
        <p:nvPicPr>
          <p:cNvPr id="8195" name="Picture 3" descr="C:\Users\W7\Desktop\szkoła\harcerze.jpg"/>
          <p:cNvPicPr>
            <a:picLocks noChangeAspect="1" noChangeArrowheads="1"/>
          </p:cNvPicPr>
          <p:nvPr/>
        </p:nvPicPr>
        <p:blipFill>
          <a:blip r:embed="rId3" cstate="print"/>
          <a:srcRect/>
          <a:stretch>
            <a:fillRect/>
          </a:stretch>
        </p:blipFill>
        <p:spPr bwMode="auto">
          <a:xfrm>
            <a:off x="5436096" y="3933056"/>
            <a:ext cx="3540955" cy="2654781"/>
          </a:xfrm>
          <a:prstGeom prst="rect">
            <a:avLst/>
          </a:prstGeom>
          <a:noFill/>
        </p:spPr>
      </p:pic>
      <p:sp>
        <p:nvSpPr>
          <p:cNvPr id="4" name="pole tekstowe 3"/>
          <p:cNvSpPr txBox="1"/>
          <p:nvPr/>
        </p:nvSpPr>
        <p:spPr>
          <a:xfrm>
            <a:off x="683568" y="548680"/>
            <a:ext cx="2952328" cy="584775"/>
          </a:xfrm>
          <a:prstGeom prst="rect">
            <a:avLst/>
          </a:prstGeom>
          <a:noFill/>
        </p:spPr>
        <p:txBody>
          <a:bodyPr wrap="square" rtlCol="0">
            <a:spAutoFit/>
          </a:bodyPr>
          <a:lstStyle/>
          <a:p>
            <a:r>
              <a:rPr lang="pl-PL" sz="3200" dirty="0" smtClean="0">
                <a:solidFill>
                  <a:schemeClr val="accent6">
                    <a:lumMod val="75000"/>
                  </a:schemeClr>
                </a:solidFill>
              </a:rPr>
              <a:t>CORRIDORS</a:t>
            </a:r>
            <a:endParaRPr lang="pl-PL" sz="3200" dirty="0">
              <a:solidFill>
                <a:schemeClr val="accent6">
                  <a:lumMod val="75000"/>
                </a:schemeClr>
              </a:solidFill>
            </a:endParaRPr>
          </a:p>
        </p:txBody>
      </p:sp>
      <p:pic>
        <p:nvPicPr>
          <p:cNvPr id="8196" name="Picture 4" descr="C:\Users\W7\Desktop\szkoła\IMG_20191126_135523.jpg"/>
          <p:cNvPicPr>
            <a:picLocks noChangeAspect="1" noChangeArrowheads="1"/>
          </p:cNvPicPr>
          <p:nvPr/>
        </p:nvPicPr>
        <p:blipFill>
          <a:blip r:embed="rId4" cstate="print"/>
          <a:srcRect/>
          <a:stretch>
            <a:fillRect/>
          </a:stretch>
        </p:blipFill>
        <p:spPr bwMode="auto">
          <a:xfrm>
            <a:off x="0" y="4799692"/>
            <a:ext cx="2744411" cy="20583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7\Desktop\szkoła\IMG_20191126_134654.jpg"/>
          <p:cNvPicPr>
            <a:picLocks noChangeAspect="1" noChangeArrowheads="1"/>
          </p:cNvPicPr>
          <p:nvPr/>
        </p:nvPicPr>
        <p:blipFill>
          <a:blip r:embed="rId2" cstate="print"/>
          <a:srcRect/>
          <a:stretch>
            <a:fillRect/>
          </a:stretch>
        </p:blipFill>
        <p:spPr bwMode="auto">
          <a:xfrm>
            <a:off x="0" y="-42846"/>
            <a:ext cx="9201128" cy="6900846"/>
          </a:xfrm>
          <a:prstGeom prst="rect">
            <a:avLst/>
          </a:prstGeom>
          <a:noFill/>
        </p:spPr>
      </p:pic>
      <p:pic>
        <p:nvPicPr>
          <p:cNvPr id="9219" name="Picture 3" descr="C:\Users\W7\Desktop\szkoła\IMG_20191126_135059.jpg"/>
          <p:cNvPicPr>
            <a:picLocks noChangeAspect="1" noChangeArrowheads="1"/>
          </p:cNvPicPr>
          <p:nvPr/>
        </p:nvPicPr>
        <p:blipFill>
          <a:blip r:embed="rId3" cstate="print"/>
          <a:srcRect/>
          <a:stretch>
            <a:fillRect/>
          </a:stretch>
        </p:blipFill>
        <p:spPr bwMode="auto">
          <a:xfrm>
            <a:off x="0" y="2636912"/>
            <a:ext cx="4112563" cy="3084422"/>
          </a:xfrm>
          <a:prstGeom prst="rect">
            <a:avLst/>
          </a:prstGeom>
          <a:noFill/>
        </p:spPr>
      </p:pic>
      <p:pic>
        <p:nvPicPr>
          <p:cNvPr id="9221" name="Picture 5" descr="C:\Users\W7\Desktop\szkoła\IMG_20191126_135035.jpg"/>
          <p:cNvPicPr>
            <a:picLocks noChangeAspect="1" noChangeArrowheads="1"/>
          </p:cNvPicPr>
          <p:nvPr/>
        </p:nvPicPr>
        <p:blipFill>
          <a:blip r:embed="rId4" cstate="print"/>
          <a:srcRect/>
          <a:stretch>
            <a:fillRect/>
          </a:stretch>
        </p:blipFill>
        <p:spPr bwMode="auto">
          <a:xfrm>
            <a:off x="4499992" y="3772517"/>
            <a:ext cx="4355976" cy="3085483"/>
          </a:xfrm>
          <a:prstGeom prst="rect">
            <a:avLst/>
          </a:prstGeom>
          <a:noFill/>
        </p:spPr>
      </p:pic>
      <p:sp>
        <p:nvSpPr>
          <p:cNvPr id="7" name="pole tekstowe 6"/>
          <p:cNvSpPr txBox="1"/>
          <p:nvPr/>
        </p:nvSpPr>
        <p:spPr>
          <a:xfrm>
            <a:off x="1835696" y="6453336"/>
            <a:ext cx="184731" cy="369332"/>
          </a:xfrm>
          <a:prstGeom prst="rect">
            <a:avLst/>
          </a:prstGeom>
          <a:noFill/>
        </p:spPr>
        <p:txBody>
          <a:bodyPr wrap="none" rtlCol="0">
            <a:spAutoFit/>
          </a:bodyPr>
          <a:lstStyle/>
          <a:p>
            <a:endParaRPr lang="pl-PL" dirty="0"/>
          </a:p>
        </p:txBody>
      </p:sp>
      <p:sp>
        <p:nvSpPr>
          <p:cNvPr id="8" name="pole tekstowe 7"/>
          <p:cNvSpPr txBox="1"/>
          <p:nvPr/>
        </p:nvSpPr>
        <p:spPr>
          <a:xfrm>
            <a:off x="323528" y="5805264"/>
            <a:ext cx="3024336" cy="954107"/>
          </a:xfrm>
          <a:prstGeom prst="rect">
            <a:avLst/>
          </a:prstGeom>
          <a:noFill/>
        </p:spPr>
        <p:txBody>
          <a:bodyPr wrap="square" rtlCol="0">
            <a:spAutoFit/>
          </a:bodyPr>
          <a:lstStyle/>
          <a:p>
            <a:pPr algn="ctr"/>
            <a:r>
              <a:rPr lang="pl-PL" sz="2800" dirty="0" smtClean="0">
                <a:solidFill>
                  <a:schemeClr val="bg1"/>
                </a:solidFill>
              </a:rPr>
              <a:t>ENGLISH CLASSROOMS</a:t>
            </a:r>
            <a:endParaRPr lang="pl-PL" sz="2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76673"/>
            <a:ext cx="7772400" cy="792087"/>
          </a:xfrm>
        </p:spPr>
        <p:txBody>
          <a:bodyPr/>
          <a:lstStyle/>
          <a:p>
            <a:r>
              <a:rPr lang="pl-PL" dirty="0" smtClean="0">
                <a:solidFill>
                  <a:schemeClr val="accent6">
                    <a:lumMod val="75000"/>
                  </a:schemeClr>
                </a:solidFill>
              </a:rPr>
              <a:t>HISTORY </a:t>
            </a:r>
            <a:endParaRPr lang="pl-PL" dirty="0">
              <a:solidFill>
                <a:schemeClr val="accent6">
                  <a:lumMod val="75000"/>
                </a:schemeClr>
              </a:solidFill>
            </a:endParaRPr>
          </a:p>
        </p:txBody>
      </p:sp>
      <p:sp>
        <p:nvSpPr>
          <p:cNvPr id="3" name="Podtytuł 2"/>
          <p:cNvSpPr>
            <a:spLocks noGrp="1"/>
          </p:cNvSpPr>
          <p:nvPr>
            <p:ph type="subTitle" idx="1"/>
          </p:nvPr>
        </p:nvSpPr>
        <p:spPr>
          <a:xfrm>
            <a:off x="827584" y="3212976"/>
            <a:ext cx="7488832" cy="2664296"/>
          </a:xfrm>
        </p:spPr>
        <p:txBody>
          <a:bodyPr>
            <a:noAutofit/>
          </a:bodyPr>
          <a:lstStyle/>
          <a:p>
            <a:pPr algn="just"/>
            <a:r>
              <a:rPr lang="en-US" sz="2400" dirty="0" smtClean="0">
                <a:solidFill>
                  <a:schemeClr val="accent3">
                    <a:lumMod val="50000"/>
                  </a:schemeClr>
                </a:solidFill>
              </a:rPr>
              <a:t>In 1970 our school was opened. </a:t>
            </a:r>
            <a:r>
              <a:rPr lang="pl-PL" sz="2400" dirty="0">
                <a:solidFill>
                  <a:schemeClr val="accent3">
                    <a:lumMod val="50000"/>
                  </a:schemeClr>
                </a:solidFill>
              </a:rPr>
              <a:t>On May </a:t>
            </a:r>
            <a:r>
              <a:rPr lang="pl-PL" sz="2400" dirty="0" smtClean="0">
                <a:solidFill>
                  <a:schemeClr val="accent3">
                    <a:lumMod val="50000"/>
                  </a:schemeClr>
                </a:solidFill>
              </a:rPr>
              <a:t>24, 1971</a:t>
            </a:r>
            <a:r>
              <a:rPr lang="pl-PL" sz="2400" dirty="0">
                <a:solidFill>
                  <a:schemeClr val="accent3">
                    <a:lumMod val="50000"/>
                  </a:schemeClr>
                </a:solidFill>
              </a:rPr>
              <a:t>, </a:t>
            </a:r>
            <a:r>
              <a:rPr lang="pl-PL" sz="2400" dirty="0" err="1">
                <a:solidFill>
                  <a:schemeClr val="accent3">
                    <a:lumMod val="50000"/>
                  </a:schemeClr>
                </a:solidFill>
              </a:rPr>
              <a:t>the</a:t>
            </a:r>
            <a:r>
              <a:rPr lang="pl-PL" sz="2400" dirty="0">
                <a:solidFill>
                  <a:schemeClr val="accent3">
                    <a:lumMod val="50000"/>
                  </a:schemeClr>
                </a:solidFill>
              </a:rPr>
              <a:t> </a:t>
            </a:r>
            <a:r>
              <a:rPr lang="pl-PL" sz="2400" dirty="0" err="1">
                <a:solidFill>
                  <a:schemeClr val="accent3">
                    <a:lumMod val="50000"/>
                  </a:schemeClr>
                </a:solidFill>
              </a:rPr>
              <a:t>school</a:t>
            </a:r>
            <a:r>
              <a:rPr lang="pl-PL" sz="2400" dirty="0">
                <a:solidFill>
                  <a:schemeClr val="accent3">
                    <a:lumMod val="50000"/>
                  </a:schemeClr>
                </a:solidFill>
              </a:rPr>
              <a:t> was </a:t>
            </a:r>
            <a:r>
              <a:rPr lang="pl-PL" sz="2400" dirty="0" err="1">
                <a:solidFill>
                  <a:schemeClr val="accent3">
                    <a:lumMod val="50000"/>
                  </a:schemeClr>
                </a:solidFill>
              </a:rPr>
              <a:t>given</a:t>
            </a:r>
            <a:r>
              <a:rPr lang="pl-PL" sz="2400" dirty="0">
                <a:solidFill>
                  <a:schemeClr val="accent3">
                    <a:lumMod val="50000"/>
                  </a:schemeClr>
                </a:solidFill>
              </a:rPr>
              <a:t> </a:t>
            </a:r>
            <a:r>
              <a:rPr lang="pl-PL" sz="2400" dirty="0" err="1">
                <a:solidFill>
                  <a:schemeClr val="accent3">
                    <a:lumMod val="50000"/>
                  </a:schemeClr>
                </a:solidFill>
              </a:rPr>
              <a:t>the</a:t>
            </a:r>
            <a:r>
              <a:rPr lang="pl-PL" sz="2400" dirty="0">
                <a:solidFill>
                  <a:schemeClr val="accent3">
                    <a:lumMod val="50000"/>
                  </a:schemeClr>
                </a:solidFill>
              </a:rPr>
              <a:t> </a:t>
            </a:r>
            <a:r>
              <a:rPr lang="pl-PL" sz="2400" dirty="0" err="1">
                <a:solidFill>
                  <a:schemeClr val="accent3">
                    <a:lumMod val="50000"/>
                  </a:schemeClr>
                </a:solidFill>
              </a:rPr>
              <a:t>name</a:t>
            </a:r>
            <a:r>
              <a:rPr lang="pl-PL" sz="2400" dirty="0">
                <a:solidFill>
                  <a:schemeClr val="accent3">
                    <a:lumMod val="50000"/>
                  </a:schemeClr>
                </a:solidFill>
              </a:rPr>
              <a:t> of Nicolaus </a:t>
            </a:r>
            <a:r>
              <a:rPr lang="pl-PL" sz="2400" dirty="0" err="1">
                <a:solidFill>
                  <a:schemeClr val="accent3">
                    <a:lumMod val="50000"/>
                  </a:schemeClr>
                </a:solidFill>
              </a:rPr>
              <a:t>Copernicus</a:t>
            </a:r>
            <a:r>
              <a:rPr lang="pl-PL" sz="2400" dirty="0" smtClean="0">
                <a:solidFill>
                  <a:schemeClr val="accent3">
                    <a:lumMod val="50000"/>
                  </a:schemeClr>
                </a:solidFill>
              </a:rPr>
              <a:t>. On </a:t>
            </a:r>
            <a:r>
              <a:rPr lang="pl-PL" sz="2400" dirty="0">
                <a:solidFill>
                  <a:schemeClr val="accent3">
                    <a:lumMod val="50000"/>
                  </a:schemeClr>
                </a:solidFill>
              </a:rPr>
              <a:t>May 24, 1972, </a:t>
            </a:r>
            <a:r>
              <a:rPr lang="pl-PL" sz="2400" dirty="0" err="1">
                <a:solidFill>
                  <a:schemeClr val="accent3">
                    <a:lumMod val="50000"/>
                  </a:schemeClr>
                </a:solidFill>
              </a:rPr>
              <a:t>the</a:t>
            </a:r>
            <a:r>
              <a:rPr lang="pl-PL" sz="2400" dirty="0">
                <a:solidFill>
                  <a:schemeClr val="accent3">
                    <a:lumMod val="50000"/>
                  </a:schemeClr>
                </a:solidFill>
              </a:rPr>
              <a:t> </a:t>
            </a:r>
            <a:r>
              <a:rPr lang="pl-PL" sz="2400" dirty="0" err="1">
                <a:solidFill>
                  <a:schemeClr val="accent3">
                    <a:lumMod val="50000"/>
                  </a:schemeClr>
                </a:solidFill>
              </a:rPr>
              <a:t>scout</a:t>
            </a:r>
            <a:r>
              <a:rPr lang="pl-PL" sz="2400" dirty="0">
                <a:solidFill>
                  <a:schemeClr val="accent3">
                    <a:lumMod val="50000"/>
                  </a:schemeClr>
                </a:solidFill>
              </a:rPr>
              <a:t> </a:t>
            </a:r>
            <a:r>
              <a:rPr lang="pl-PL" sz="2400" dirty="0" err="1">
                <a:solidFill>
                  <a:schemeClr val="accent3">
                    <a:lumMod val="50000"/>
                  </a:schemeClr>
                </a:solidFill>
              </a:rPr>
              <a:t>tribe</a:t>
            </a:r>
            <a:r>
              <a:rPr lang="pl-PL" sz="2400" dirty="0">
                <a:solidFill>
                  <a:schemeClr val="accent3">
                    <a:lumMod val="50000"/>
                  </a:schemeClr>
                </a:solidFill>
              </a:rPr>
              <a:t> </a:t>
            </a:r>
            <a:r>
              <a:rPr lang="pl-PL" sz="2400" dirty="0" err="1">
                <a:solidFill>
                  <a:schemeClr val="accent3">
                    <a:lumMod val="50000"/>
                  </a:schemeClr>
                </a:solidFill>
              </a:rPr>
              <a:t>received</a:t>
            </a:r>
            <a:r>
              <a:rPr lang="pl-PL" sz="2400" dirty="0">
                <a:solidFill>
                  <a:schemeClr val="accent3">
                    <a:lumMod val="50000"/>
                  </a:schemeClr>
                </a:solidFill>
              </a:rPr>
              <a:t> </a:t>
            </a:r>
            <a:r>
              <a:rPr lang="pl-PL" sz="2400" dirty="0" err="1">
                <a:solidFill>
                  <a:schemeClr val="accent3">
                    <a:lumMod val="50000"/>
                  </a:schemeClr>
                </a:solidFill>
              </a:rPr>
              <a:t>the</a:t>
            </a:r>
            <a:r>
              <a:rPr lang="pl-PL" sz="2400" dirty="0">
                <a:solidFill>
                  <a:schemeClr val="accent3">
                    <a:lumMod val="50000"/>
                  </a:schemeClr>
                </a:solidFill>
              </a:rPr>
              <a:t> </a:t>
            </a:r>
            <a:r>
              <a:rPr lang="pl-PL" sz="2400" dirty="0" err="1">
                <a:solidFill>
                  <a:schemeClr val="accent3">
                    <a:lumMod val="50000"/>
                  </a:schemeClr>
                </a:solidFill>
              </a:rPr>
              <a:t>name</a:t>
            </a:r>
            <a:r>
              <a:rPr lang="pl-PL" sz="2400" dirty="0">
                <a:solidFill>
                  <a:schemeClr val="accent3">
                    <a:lumMod val="50000"/>
                  </a:schemeClr>
                </a:solidFill>
              </a:rPr>
              <a:t> of </a:t>
            </a:r>
            <a:r>
              <a:rPr lang="pl-PL" sz="2400" dirty="0" err="1">
                <a:solidFill>
                  <a:schemeClr val="accent3">
                    <a:lumMod val="50000"/>
                  </a:schemeClr>
                </a:solidFill>
              </a:rPr>
              <a:t>the</a:t>
            </a:r>
            <a:r>
              <a:rPr lang="pl-PL" sz="2400" dirty="0">
                <a:solidFill>
                  <a:schemeClr val="accent3">
                    <a:lumMod val="50000"/>
                  </a:schemeClr>
                </a:solidFill>
              </a:rPr>
              <a:t> </a:t>
            </a:r>
            <a:r>
              <a:rPr lang="pl-PL" sz="2400" dirty="0" err="1">
                <a:solidFill>
                  <a:schemeClr val="accent3">
                    <a:lumMod val="50000"/>
                  </a:schemeClr>
                </a:solidFill>
              </a:rPr>
              <a:t>conquerors</a:t>
            </a:r>
            <a:r>
              <a:rPr lang="pl-PL" sz="2400" dirty="0">
                <a:solidFill>
                  <a:schemeClr val="accent3">
                    <a:lumMod val="50000"/>
                  </a:schemeClr>
                </a:solidFill>
              </a:rPr>
              <a:t> of </a:t>
            </a:r>
            <a:r>
              <a:rPr lang="pl-PL" sz="2400" dirty="0" err="1">
                <a:solidFill>
                  <a:schemeClr val="accent3">
                    <a:lumMod val="50000"/>
                  </a:schemeClr>
                </a:solidFill>
              </a:rPr>
              <a:t>space</a:t>
            </a:r>
            <a:r>
              <a:rPr lang="pl-PL" sz="2400" dirty="0">
                <a:solidFill>
                  <a:schemeClr val="accent3">
                    <a:lumMod val="50000"/>
                  </a:schemeClr>
                </a:solidFill>
              </a:rPr>
              <a:t>. </a:t>
            </a:r>
            <a:r>
              <a:rPr lang="pl-PL" sz="2400" dirty="0" smtClean="0">
                <a:solidFill>
                  <a:schemeClr val="accent3">
                    <a:lumMod val="50000"/>
                  </a:schemeClr>
                </a:solidFill>
              </a:rPr>
              <a:t>In </a:t>
            </a:r>
            <a:r>
              <a:rPr lang="pl-PL" sz="2400" dirty="0">
                <a:solidFill>
                  <a:schemeClr val="accent3">
                    <a:lumMod val="50000"/>
                  </a:schemeClr>
                </a:solidFill>
              </a:rPr>
              <a:t>2000 a </a:t>
            </a:r>
            <a:r>
              <a:rPr lang="pl-PL" sz="2400" dirty="0" err="1">
                <a:solidFill>
                  <a:schemeClr val="accent3">
                    <a:lumMod val="50000"/>
                  </a:schemeClr>
                </a:solidFill>
              </a:rPr>
              <a:t>European</a:t>
            </a:r>
            <a:r>
              <a:rPr lang="pl-PL" sz="2400" dirty="0">
                <a:solidFill>
                  <a:schemeClr val="accent3">
                    <a:lumMod val="50000"/>
                  </a:schemeClr>
                </a:solidFill>
              </a:rPr>
              <a:t> </a:t>
            </a:r>
            <a:r>
              <a:rPr lang="pl-PL" sz="2400" dirty="0" err="1">
                <a:solidFill>
                  <a:schemeClr val="accent3">
                    <a:lumMod val="50000"/>
                  </a:schemeClr>
                </a:solidFill>
              </a:rPr>
              <a:t>club</a:t>
            </a:r>
            <a:r>
              <a:rPr lang="pl-PL" sz="2400" dirty="0">
                <a:solidFill>
                  <a:schemeClr val="accent3">
                    <a:lumMod val="50000"/>
                  </a:schemeClr>
                </a:solidFill>
              </a:rPr>
              <a:t> was </a:t>
            </a:r>
            <a:r>
              <a:rPr lang="pl-PL" sz="2400" dirty="0" err="1">
                <a:solidFill>
                  <a:schemeClr val="accent3">
                    <a:lumMod val="50000"/>
                  </a:schemeClr>
                </a:solidFill>
              </a:rPr>
              <a:t>created</a:t>
            </a:r>
            <a:r>
              <a:rPr lang="pl-PL" sz="2400" dirty="0">
                <a:solidFill>
                  <a:schemeClr val="accent3">
                    <a:lumMod val="50000"/>
                  </a:schemeClr>
                </a:solidFill>
              </a:rPr>
              <a:t>. </a:t>
            </a:r>
            <a:r>
              <a:rPr lang="pl-PL" sz="2400" dirty="0" err="1">
                <a:solidFill>
                  <a:schemeClr val="accent3">
                    <a:lumMod val="50000"/>
                  </a:schemeClr>
                </a:solidFill>
              </a:rPr>
              <a:t>our</a:t>
            </a:r>
            <a:r>
              <a:rPr lang="pl-PL" sz="2400" dirty="0">
                <a:solidFill>
                  <a:schemeClr val="accent3">
                    <a:lumMod val="50000"/>
                  </a:schemeClr>
                </a:solidFill>
              </a:rPr>
              <a:t> </a:t>
            </a:r>
            <a:r>
              <a:rPr lang="pl-PL" sz="2400" dirty="0" err="1">
                <a:solidFill>
                  <a:schemeClr val="accent3">
                    <a:lumMod val="50000"/>
                  </a:schemeClr>
                </a:solidFill>
              </a:rPr>
              <a:t>school</a:t>
            </a:r>
            <a:r>
              <a:rPr lang="pl-PL" sz="2400" dirty="0">
                <a:solidFill>
                  <a:schemeClr val="accent3">
                    <a:lumMod val="50000"/>
                  </a:schemeClr>
                </a:solidFill>
              </a:rPr>
              <a:t> </a:t>
            </a:r>
            <a:r>
              <a:rPr lang="pl-PL" sz="2400" dirty="0" err="1">
                <a:solidFill>
                  <a:schemeClr val="accent3">
                    <a:lumMod val="50000"/>
                  </a:schemeClr>
                </a:solidFill>
              </a:rPr>
              <a:t>is</a:t>
            </a:r>
            <a:r>
              <a:rPr lang="pl-PL" sz="2400" dirty="0">
                <a:solidFill>
                  <a:schemeClr val="accent3">
                    <a:lumMod val="50000"/>
                  </a:schemeClr>
                </a:solidFill>
              </a:rPr>
              <a:t> an </a:t>
            </a:r>
            <a:r>
              <a:rPr lang="pl-PL" sz="2400" dirty="0" err="1">
                <a:solidFill>
                  <a:schemeClr val="accent3">
                    <a:lumMod val="50000"/>
                  </a:schemeClr>
                </a:solidFill>
              </a:rPr>
              <a:t>eight-year</a:t>
            </a:r>
            <a:r>
              <a:rPr lang="pl-PL" sz="2400" dirty="0">
                <a:solidFill>
                  <a:schemeClr val="accent3">
                    <a:lumMod val="50000"/>
                  </a:schemeClr>
                </a:solidFill>
              </a:rPr>
              <a:t> </a:t>
            </a:r>
            <a:r>
              <a:rPr lang="pl-PL" sz="2400" dirty="0" err="1">
                <a:solidFill>
                  <a:schemeClr val="accent3">
                    <a:lumMod val="50000"/>
                  </a:schemeClr>
                </a:solidFill>
              </a:rPr>
              <a:t>school</a:t>
            </a:r>
            <a:r>
              <a:rPr lang="pl-PL" sz="2400" dirty="0">
                <a:solidFill>
                  <a:schemeClr val="accent3">
                    <a:lumMod val="50000"/>
                  </a:schemeClr>
                </a:solidFill>
              </a:rPr>
              <a:t>. In </a:t>
            </a:r>
            <a:r>
              <a:rPr lang="pl-PL" sz="2400" dirty="0" err="1">
                <a:solidFill>
                  <a:schemeClr val="accent3">
                    <a:lumMod val="50000"/>
                  </a:schemeClr>
                </a:solidFill>
              </a:rPr>
              <a:t>addition</a:t>
            </a:r>
            <a:r>
              <a:rPr lang="pl-PL" sz="2400" dirty="0">
                <a:solidFill>
                  <a:schemeClr val="accent3">
                    <a:lumMod val="50000"/>
                  </a:schemeClr>
                </a:solidFill>
              </a:rPr>
              <a:t> to </a:t>
            </a:r>
            <a:r>
              <a:rPr lang="pl-PL" sz="2400" dirty="0" err="1">
                <a:solidFill>
                  <a:schemeClr val="accent3">
                    <a:lumMod val="50000"/>
                  </a:schemeClr>
                </a:solidFill>
              </a:rPr>
              <a:t>lessons</a:t>
            </a:r>
            <a:r>
              <a:rPr lang="pl-PL" sz="2400" dirty="0">
                <a:solidFill>
                  <a:schemeClr val="accent3">
                    <a:lumMod val="50000"/>
                  </a:schemeClr>
                </a:solidFill>
              </a:rPr>
              <a:t>, we </a:t>
            </a:r>
            <a:r>
              <a:rPr lang="pl-PL" sz="2400" dirty="0" err="1">
                <a:solidFill>
                  <a:schemeClr val="accent3">
                    <a:lumMod val="50000"/>
                  </a:schemeClr>
                </a:solidFill>
              </a:rPr>
              <a:t>organize</a:t>
            </a:r>
            <a:r>
              <a:rPr lang="pl-PL" sz="2400" dirty="0">
                <a:solidFill>
                  <a:schemeClr val="accent3">
                    <a:lumMod val="50000"/>
                  </a:schemeClr>
                </a:solidFill>
              </a:rPr>
              <a:t> </a:t>
            </a:r>
            <a:r>
              <a:rPr lang="pl-PL" sz="2400" dirty="0" err="1">
                <a:solidFill>
                  <a:schemeClr val="accent3">
                    <a:lumMod val="50000"/>
                  </a:schemeClr>
                </a:solidFill>
              </a:rPr>
              <a:t>green</a:t>
            </a:r>
            <a:r>
              <a:rPr lang="pl-PL" sz="2400" dirty="0">
                <a:solidFill>
                  <a:schemeClr val="accent3">
                    <a:lumMod val="50000"/>
                  </a:schemeClr>
                </a:solidFill>
              </a:rPr>
              <a:t> </a:t>
            </a:r>
            <a:r>
              <a:rPr lang="pl-PL" sz="2400" dirty="0" err="1">
                <a:solidFill>
                  <a:schemeClr val="accent3">
                    <a:lumMod val="50000"/>
                  </a:schemeClr>
                </a:solidFill>
              </a:rPr>
              <a:t>schools</a:t>
            </a:r>
            <a:r>
              <a:rPr lang="pl-PL" sz="2400" dirty="0">
                <a:solidFill>
                  <a:schemeClr val="accent3">
                    <a:lumMod val="50000"/>
                  </a:schemeClr>
                </a:solidFill>
              </a:rPr>
              <a:t>, </a:t>
            </a:r>
            <a:r>
              <a:rPr lang="pl-PL" sz="2400" dirty="0" err="1">
                <a:solidFill>
                  <a:schemeClr val="accent3">
                    <a:lumMod val="50000"/>
                  </a:schemeClr>
                </a:solidFill>
              </a:rPr>
              <a:t>interest</a:t>
            </a:r>
            <a:r>
              <a:rPr lang="pl-PL" sz="2400" dirty="0">
                <a:solidFill>
                  <a:schemeClr val="accent3">
                    <a:lumMod val="50000"/>
                  </a:schemeClr>
                </a:solidFill>
              </a:rPr>
              <a:t> </a:t>
            </a:r>
            <a:r>
              <a:rPr lang="pl-PL" sz="2400" dirty="0" err="1">
                <a:solidFill>
                  <a:schemeClr val="accent3">
                    <a:lumMod val="50000"/>
                  </a:schemeClr>
                </a:solidFill>
              </a:rPr>
              <a:t>groups</a:t>
            </a:r>
            <a:r>
              <a:rPr lang="pl-PL" sz="2400" dirty="0">
                <a:solidFill>
                  <a:schemeClr val="accent3">
                    <a:lumMod val="50000"/>
                  </a:schemeClr>
                </a:solidFill>
              </a:rPr>
              <a:t> and </a:t>
            </a:r>
            <a:r>
              <a:rPr lang="pl-PL" sz="2400" dirty="0" err="1">
                <a:solidFill>
                  <a:schemeClr val="accent3">
                    <a:lumMod val="50000"/>
                  </a:schemeClr>
                </a:solidFill>
              </a:rPr>
              <a:t>trips</a:t>
            </a:r>
            <a:r>
              <a:rPr lang="pl-PL" sz="2400" dirty="0">
                <a:solidFill>
                  <a:schemeClr val="accent3">
                    <a:lumMod val="50000"/>
                  </a:schemeClr>
                </a:solidFill>
              </a:rPr>
              <a:t>.</a:t>
            </a:r>
            <a:r>
              <a:rPr lang="en-US" sz="2400" dirty="0" smtClean="0">
                <a:solidFill>
                  <a:schemeClr val="accent3">
                    <a:lumMod val="50000"/>
                  </a:schemeClr>
                </a:solidFill>
              </a:rPr>
              <a:t> </a:t>
            </a:r>
            <a:br>
              <a:rPr lang="en-US" sz="2400" dirty="0" smtClean="0">
                <a:solidFill>
                  <a:schemeClr val="accent3">
                    <a:lumMod val="50000"/>
                  </a:schemeClr>
                </a:solidFill>
              </a:rPr>
            </a:br>
            <a:r>
              <a:rPr lang="pl-PL" sz="2400" dirty="0" smtClean="0">
                <a:solidFill>
                  <a:schemeClr val="accent3">
                    <a:lumMod val="50000"/>
                  </a:schemeClr>
                </a:solidFill>
              </a:rPr>
              <a:t>A</a:t>
            </a:r>
            <a:r>
              <a:rPr lang="en-US" sz="2400" dirty="0" err="1" smtClean="0">
                <a:solidFill>
                  <a:schemeClr val="accent3">
                    <a:lumMod val="50000"/>
                  </a:schemeClr>
                </a:solidFill>
              </a:rPr>
              <a:t>ll</a:t>
            </a:r>
            <a:r>
              <a:rPr lang="en-US" sz="2400" dirty="0" smtClean="0">
                <a:solidFill>
                  <a:schemeClr val="accent3">
                    <a:lumMod val="50000"/>
                  </a:schemeClr>
                </a:solidFill>
              </a:rPr>
              <a:t> </a:t>
            </a:r>
            <a:r>
              <a:rPr lang="en-US" sz="2400" dirty="0">
                <a:solidFill>
                  <a:schemeClr val="accent3">
                    <a:lumMod val="50000"/>
                  </a:schemeClr>
                </a:solidFill>
              </a:rPr>
              <a:t>students learn English from the first grade. </a:t>
            </a:r>
            <a:r>
              <a:rPr lang="pl-PL" sz="2400" dirty="0">
                <a:solidFill>
                  <a:schemeClr val="accent3">
                    <a:lumMod val="50000"/>
                  </a:schemeClr>
                </a:solidFill>
              </a:rPr>
              <a:t>Zygmunt Biskup was </a:t>
            </a:r>
            <a:r>
              <a:rPr lang="pl-PL" sz="2400" dirty="0" err="1">
                <a:solidFill>
                  <a:schemeClr val="accent3">
                    <a:lumMod val="50000"/>
                  </a:schemeClr>
                </a:solidFill>
              </a:rPr>
              <a:t>the</a:t>
            </a:r>
            <a:r>
              <a:rPr lang="pl-PL" sz="2400" dirty="0">
                <a:solidFill>
                  <a:schemeClr val="accent3">
                    <a:lumMod val="50000"/>
                  </a:schemeClr>
                </a:solidFill>
              </a:rPr>
              <a:t> first </a:t>
            </a:r>
            <a:r>
              <a:rPr lang="pl-PL" sz="2400" dirty="0" err="1">
                <a:solidFill>
                  <a:schemeClr val="accent3">
                    <a:lumMod val="50000"/>
                  </a:schemeClr>
                </a:solidFill>
              </a:rPr>
              <a:t>director</a:t>
            </a:r>
            <a:r>
              <a:rPr lang="pl-PL" sz="2400" dirty="0">
                <a:solidFill>
                  <a:schemeClr val="accent3">
                    <a:lumMod val="50000"/>
                  </a:schemeClr>
                </a:solidFill>
              </a:rPr>
              <a:t>.</a:t>
            </a:r>
          </a:p>
        </p:txBody>
      </p:sp>
      <p:pic>
        <p:nvPicPr>
          <p:cNvPr id="2050" name="Picture 2" descr="C:\Users\W7\Desktop\szkoła\logo.jpg"/>
          <p:cNvPicPr>
            <a:picLocks noChangeAspect="1" noChangeArrowheads="1"/>
          </p:cNvPicPr>
          <p:nvPr/>
        </p:nvPicPr>
        <p:blipFill>
          <a:blip r:embed="rId2" cstate="print"/>
          <a:srcRect/>
          <a:stretch>
            <a:fillRect/>
          </a:stretch>
        </p:blipFill>
        <p:spPr bwMode="auto">
          <a:xfrm>
            <a:off x="0" y="1412776"/>
            <a:ext cx="9144000" cy="15841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accent6">
                    <a:lumMod val="75000"/>
                  </a:schemeClr>
                </a:solidFill>
              </a:rPr>
              <a:t>OUR PATRON</a:t>
            </a:r>
            <a:endParaRPr lang="pl-PL" dirty="0">
              <a:solidFill>
                <a:schemeClr val="accent6">
                  <a:lumMod val="75000"/>
                </a:schemeClr>
              </a:solidFill>
            </a:endParaRPr>
          </a:p>
        </p:txBody>
      </p:sp>
      <p:pic>
        <p:nvPicPr>
          <p:cNvPr id="3077" name="Picture 5" descr="C:\Users\W7\Desktop\IMG_20191126_135853.jpg"/>
          <p:cNvPicPr>
            <a:picLocks noChangeAspect="1" noChangeArrowheads="1"/>
          </p:cNvPicPr>
          <p:nvPr/>
        </p:nvPicPr>
        <p:blipFill>
          <a:blip r:embed="rId2" cstate="print"/>
          <a:srcRect/>
          <a:stretch>
            <a:fillRect/>
          </a:stretch>
        </p:blipFill>
        <p:spPr bwMode="auto">
          <a:xfrm>
            <a:off x="683568" y="1556792"/>
            <a:ext cx="7272808" cy="4882168"/>
          </a:xfrm>
          <a:prstGeom prst="rect">
            <a:avLst/>
          </a:prstGeom>
          <a:noFill/>
        </p:spPr>
      </p:pic>
      <p:pic>
        <p:nvPicPr>
          <p:cNvPr id="3078" name="Picture 6" descr="C:\Users\W7\Desktop\szkoła\mkopernik1.jpg"/>
          <p:cNvPicPr>
            <a:picLocks noChangeAspect="1" noChangeArrowheads="1"/>
          </p:cNvPicPr>
          <p:nvPr/>
        </p:nvPicPr>
        <p:blipFill>
          <a:blip r:embed="rId3" cstate="print"/>
          <a:srcRect/>
          <a:stretch>
            <a:fillRect/>
          </a:stretch>
        </p:blipFill>
        <p:spPr bwMode="auto">
          <a:xfrm>
            <a:off x="1187624" y="3356992"/>
            <a:ext cx="2736304" cy="31923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178698"/>
          </a:xfrm>
        </p:spPr>
        <p:txBody>
          <a:bodyPr>
            <a:noAutofit/>
          </a:bodyPr>
          <a:lstStyle/>
          <a:p>
            <a:pPr algn="just"/>
            <a:r>
              <a:rPr lang="en-US" sz="1800" dirty="0" err="1">
                <a:solidFill>
                  <a:schemeClr val="accent3">
                    <a:lumMod val="50000"/>
                  </a:schemeClr>
                </a:solidFill>
              </a:rPr>
              <a:t>Nicolaus</a:t>
            </a:r>
            <a:r>
              <a:rPr lang="en-US" sz="1800" dirty="0">
                <a:solidFill>
                  <a:schemeClr val="accent3">
                    <a:lumMod val="50000"/>
                  </a:schemeClr>
                </a:solidFill>
              </a:rPr>
              <a:t> </a:t>
            </a:r>
            <a:r>
              <a:rPr lang="en-US" sz="1800" dirty="0" smtClean="0">
                <a:solidFill>
                  <a:schemeClr val="accent3">
                    <a:lumMod val="50000"/>
                  </a:schemeClr>
                </a:solidFill>
              </a:rPr>
              <a:t>Copernicus</a:t>
            </a:r>
            <a:r>
              <a:rPr lang="pl-PL" sz="1800" dirty="0" smtClean="0">
                <a:solidFill>
                  <a:schemeClr val="accent3">
                    <a:lumMod val="50000"/>
                  </a:schemeClr>
                </a:solidFill>
              </a:rPr>
              <a:t> was </a:t>
            </a:r>
            <a:r>
              <a:rPr lang="pl-PL" sz="1800" dirty="0" err="1" smtClean="0">
                <a:solidFill>
                  <a:schemeClr val="accent3">
                    <a:lumMod val="50000"/>
                  </a:schemeClr>
                </a:solidFill>
              </a:rPr>
              <a:t>born</a:t>
            </a:r>
            <a:r>
              <a:rPr lang="pl-PL" sz="1800" dirty="0" smtClean="0">
                <a:solidFill>
                  <a:schemeClr val="accent3">
                    <a:lumMod val="50000"/>
                  </a:schemeClr>
                </a:solidFill>
              </a:rPr>
              <a:t> </a:t>
            </a:r>
            <a:r>
              <a:rPr lang="pl-PL" sz="1800" dirty="0" err="1" smtClean="0">
                <a:solidFill>
                  <a:schemeClr val="accent3">
                    <a:lumMod val="50000"/>
                  </a:schemeClr>
                </a:solidFill>
              </a:rPr>
              <a:t>in</a:t>
            </a:r>
            <a:r>
              <a:rPr lang="pl-PL" sz="1800" dirty="0" smtClean="0">
                <a:solidFill>
                  <a:schemeClr val="accent3">
                    <a:lumMod val="50000"/>
                  </a:schemeClr>
                </a:solidFill>
              </a:rPr>
              <a:t> </a:t>
            </a:r>
            <a:r>
              <a:rPr lang="en-US" sz="1800" dirty="0" smtClean="0">
                <a:solidFill>
                  <a:schemeClr val="accent3">
                    <a:lumMod val="50000"/>
                  </a:schemeClr>
                </a:solidFill>
              </a:rPr>
              <a:t>1473</a:t>
            </a:r>
            <a:r>
              <a:rPr lang="pl-PL" sz="1800" dirty="0" smtClean="0">
                <a:solidFill>
                  <a:schemeClr val="accent3">
                    <a:lumMod val="50000"/>
                  </a:schemeClr>
                </a:solidFill>
              </a:rPr>
              <a:t>. He</a:t>
            </a:r>
            <a:r>
              <a:rPr lang="en-US" sz="1800" dirty="0" smtClean="0">
                <a:solidFill>
                  <a:schemeClr val="accent3">
                    <a:lumMod val="50000"/>
                  </a:schemeClr>
                </a:solidFill>
              </a:rPr>
              <a:t> </a:t>
            </a:r>
            <a:r>
              <a:rPr lang="en-US" sz="1800" dirty="0">
                <a:solidFill>
                  <a:schemeClr val="accent3">
                    <a:lumMod val="50000"/>
                  </a:schemeClr>
                </a:solidFill>
              </a:rPr>
              <a:t>was an astronomer from Poland, </a:t>
            </a:r>
            <a:r>
              <a:rPr lang="en-US" sz="1800" dirty="0" err="1" smtClean="0">
                <a:solidFill>
                  <a:schemeClr val="accent3">
                    <a:lumMod val="50000"/>
                  </a:schemeClr>
                </a:solidFill>
              </a:rPr>
              <a:t>Toruń</a:t>
            </a:r>
            <a:r>
              <a:rPr lang="en-US" sz="1800" dirty="0" smtClean="0">
                <a:solidFill>
                  <a:schemeClr val="accent3">
                    <a:lumMod val="50000"/>
                  </a:schemeClr>
                </a:solidFill>
              </a:rPr>
              <a:t>. </a:t>
            </a:r>
            <a:r>
              <a:rPr lang="en-US" sz="1800" dirty="0">
                <a:solidFill>
                  <a:schemeClr val="accent3">
                    <a:lumMod val="50000"/>
                  </a:schemeClr>
                </a:solidFill>
              </a:rPr>
              <a:t>He was a Renaissance-era polymath, who formulated a model of the universe that placed the Sun rather than Earth at the center of the </a:t>
            </a:r>
            <a:r>
              <a:rPr lang="en-US" sz="1800" dirty="0" smtClean="0">
                <a:solidFill>
                  <a:schemeClr val="accent3">
                    <a:lumMod val="50000"/>
                  </a:schemeClr>
                </a:solidFill>
              </a:rPr>
              <a:t>universe</a:t>
            </a:r>
            <a:r>
              <a:rPr lang="pl-PL" sz="1800" dirty="0" smtClean="0">
                <a:solidFill>
                  <a:schemeClr val="accent3">
                    <a:lumMod val="50000"/>
                  </a:schemeClr>
                </a:solidFill>
              </a:rPr>
              <a:t>.</a:t>
            </a:r>
            <a:r>
              <a:rPr lang="en-US" sz="1800" dirty="0" smtClean="0">
                <a:solidFill>
                  <a:schemeClr val="accent3">
                    <a:lumMod val="50000"/>
                  </a:schemeClr>
                </a:solidFill>
              </a:rPr>
              <a:t> </a:t>
            </a:r>
            <a:r>
              <a:rPr lang="en-US" sz="1800" dirty="0">
                <a:solidFill>
                  <a:schemeClr val="accent3">
                    <a:lumMod val="50000"/>
                  </a:schemeClr>
                </a:solidFill>
              </a:rPr>
              <a:t>Copernicus was </a:t>
            </a:r>
            <a:r>
              <a:rPr lang="en-US" sz="1800" dirty="0" smtClean="0">
                <a:solidFill>
                  <a:schemeClr val="accent3">
                    <a:lumMod val="50000"/>
                  </a:schemeClr>
                </a:solidFill>
              </a:rPr>
              <a:t>born </a:t>
            </a:r>
            <a:r>
              <a:rPr lang="en-US" sz="1800" dirty="0">
                <a:solidFill>
                  <a:schemeClr val="accent3">
                    <a:lumMod val="50000"/>
                  </a:schemeClr>
                </a:solidFill>
              </a:rPr>
              <a:t>and died in Royal Prussia, a region that had been part of the Kingdom of Poland since 1466. His father was a merchant from </a:t>
            </a:r>
            <a:r>
              <a:rPr lang="en-US" sz="1800" dirty="0" err="1">
                <a:solidFill>
                  <a:schemeClr val="accent3">
                    <a:lumMod val="50000"/>
                  </a:schemeClr>
                </a:solidFill>
              </a:rPr>
              <a:t>Kraków</a:t>
            </a:r>
            <a:r>
              <a:rPr lang="en-US" sz="1800" dirty="0">
                <a:solidFill>
                  <a:schemeClr val="accent3">
                    <a:lumMod val="50000"/>
                  </a:schemeClr>
                </a:solidFill>
              </a:rPr>
              <a:t> and his mother was the daughter of a wealthy </a:t>
            </a:r>
            <a:r>
              <a:rPr lang="en-US" sz="1800" dirty="0" err="1">
                <a:solidFill>
                  <a:schemeClr val="accent3">
                    <a:lumMod val="50000"/>
                  </a:schemeClr>
                </a:solidFill>
              </a:rPr>
              <a:t>Toruń</a:t>
            </a:r>
            <a:r>
              <a:rPr lang="en-US" sz="1800" dirty="0">
                <a:solidFill>
                  <a:schemeClr val="accent3">
                    <a:lumMod val="50000"/>
                  </a:schemeClr>
                </a:solidFill>
              </a:rPr>
              <a:t> merchant. </a:t>
            </a:r>
            <a:r>
              <a:rPr lang="en-US" sz="1800" dirty="0" err="1">
                <a:solidFill>
                  <a:schemeClr val="accent3">
                    <a:lumMod val="50000"/>
                  </a:schemeClr>
                </a:solidFill>
              </a:rPr>
              <a:t>Nicolaus</a:t>
            </a:r>
            <a:r>
              <a:rPr lang="en-US" sz="1800" dirty="0">
                <a:solidFill>
                  <a:schemeClr val="accent3">
                    <a:lumMod val="50000"/>
                  </a:schemeClr>
                </a:solidFill>
              </a:rPr>
              <a:t> was the youngest of four children. Copernicus is postulated to have spoken Latin, German, and Polish with equal </a:t>
            </a:r>
            <a:r>
              <a:rPr lang="en-US" sz="1800" dirty="0" smtClean="0">
                <a:solidFill>
                  <a:schemeClr val="accent3">
                    <a:lumMod val="50000"/>
                  </a:schemeClr>
                </a:solidFill>
              </a:rPr>
              <a:t>fluency</a:t>
            </a:r>
            <a:r>
              <a:rPr lang="pl-PL" sz="1800" dirty="0" smtClean="0">
                <a:solidFill>
                  <a:schemeClr val="accent3">
                    <a:lumMod val="50000"/>
                  </a:schemeClr>
                </a:solidFill>
              </a:rPr>
              <a:t>. H</a:t>
            </a:r>
            <a:r>
              <a:rPr lang="en-US" sz="1800" dirty="0" smtClean="0">
                <a:solidFill>
                  <a:schemeClr val="accent3">
                    <a:lumMod val="50000"/>
                  </a:schemeClr>
                </a:solidFill>
              </a:rPr>
              <a:t>e </a:t>
            </a:r>
            <a:r>
              <a:rPr lang="en-US" sz="1800" dirty="0">
                <a:solidFill>
                  <a:schemeClr val="accent3">
                    <a:lumMod val="50000"/>
                  </a:schemeClr>
                </a:solidFill>
              </a:rPr>
              <a:t>also spoke Greek and </a:t>
            </a:r>
            <a:r>
              <a:rPr lang="en-US" sz="1800" dirty="0" smtClean="0">
                <a:solidFill>
                  <a:schemeClr val="accent3">
                    <a:lumMod val="50000"/>
                  </a:schemeClr>
                </a:solidFill>
              </a:rPr>
              <a:t>Italian </a:t>
            </a:r>
            <a:r>
              <a:rPr lang="en-US" sz="1800" dirty="0">
                <a:solidFill>
                  <a:schemeClr val="accent3">
                    <a:lumMod val="50000"/>
                  </a:schemeClr>
                </a:solidFill>
              </a:rPr>
              <a:t>and had some knowledge of Hebrew. Having completed all his studies in Italy, 30-year-old Copernicus returned to </a:t>
            </a:r>
            <a:r>
              <a:rPr lang="en-US" sz="1800" dirty="0" err="1">
                <a:solidFill>
                  <a:schemeClr val="accent3">
                    <a:lumMod val="50000"/>
                  </a:schemeClr>
                </a:solidFill>
              </a:rPr>
              <a:t>Warmia</a:t>
            </a:r>
            <a:r>
              <a:rPr lang="en-US" sz="1800" dirty="0">
                <a:solidFill>
                  <a:schemeClr val="accent3">
                    <a:lumMod val="50000"/>
                  </a:schemeClr>
                </a:solidFill>
              </a:rPr>
              <a:t>, where he would live out the remaining 40 years of his life, apart from brief journeys to </a:t>
            </a:r>
            <a:r>
              <a:rPr lang="en-US" sz="1800" dirty="0" err="1">
                <a:solidFill>
                  <a:schemeClr val="accent3">
                    <a:lumMod val="50000"/>
                  </a:schemeClr>
                </a:solidFill>
              </a:rPr>
              <a:t>Kraków</a:t>
            </a:r>
            <a:r>
              <a:rPr lang="en-US" sz="1800" dirty="0">
                <a:solidFill>
                  <a:schemeClr val="accent3">
                    <a:lumMod val="50000"/>
                  </a:schemeClr>
                </a:solidFill>
              </a:rPr>
              <a:t> and to nearby Prussian cities. His administrative and economic </a:t>
            </a:r>
            <a:r>
              <a:rPr lang="en-US" sz="1800" dirty="0" err="1" smtClean="0">
                <a:solidFill>
                  <a:schemeClr val="accent3">
                    <a:lumMod val="50000"/>
                  </a:schemeClr>
                </a:solidFill>
              </a:rPr>
              <a:t>dut</a:t>
            </a:r>
            <a:r>
              <a:rPr lang="pl-PL" sz="1800" dirty="0" smtClean="0">
                <a:solidFill>
                  <a:schemeClr val="accent3">
                    <a:lumMod val="50000"/>
                  </a:schemeClr>
                </a:solidFill>
              </a:rPr>
              <a:t>i</a:t>
            </a:r>
            <a:r>
              <a:rPr lang="en-US" sz="1800" dirty="0" err="1" smtClean="0">
                <a:solidFill>
                  <a:schemeClr val="accent3">
                    <a:lumMod val="50000"/>
                  </a:schemeClr>
                </a:solidFill>
              </a:rPr>
              <a:t>es</a:t>
            </a:r>
            <a:r>
              <a:rPr lang="en-US" sz="1800" dirty="0" smtClean="0">
                <a:solidFill>
                  <a:schemeClr val="accent3">
                    <a:lumMod val="50000"/>
                  </a:schemeClr>
                </a:solidFill>
              </a:rPr>
              <a:t> </a:t>
            </a:r>
            <a:r>
              <a:rPr lang="en-US" sz="1800" dirty="0">
                <a:solidFill>
                  <a:schemeClr val="accent3">
                    <a:lumMod val="50000"/>
                  </a:schemeClr>
                </a:solidFill>
              </a:rPr>
              <a:t>did not distract Copernicus, in 1512–15, from intensive observational activity. The results of his observations of Mars and Saturn in this period, and especially a series of four observations of the Sun made in 1515, led to discovery of the variability of Earth's eccentricity and of the movement of the solar apogee in relation to the fixed stars, which in 1515–19 prompted his first revisions of certain assumptions of his system. Copernicus spent the jubilee year 1500 in Rome, where he arrived with his brother Andrew that spring, doubtless to perform an apprenticeship at the Papal Curia. Toward the close of 1542, Copernicus was seized with apoplexy and paralysis, and he died at age 70 on 24 May </a:t>
            </a:r>
            <a:r>
              <a:rPr lang="en-US" sz="1800" dirty="0" smtClean="0">
                <a:solidFill>
                  <a:schemeClr val="accent3">
                    <a:lumMod val="50000"/>
                  </a:schemeClr>
                </a:solidFill>
              </a:rPr>
              <a:t>1543</a:t>
            </a:r>
            <a:r>
              <a:rPr lang="pl-PL" sz="1800" dirty="0" smtClean="0">
                <a:solidFill>
                  <a:schemeClr val="accent3">
                    <a:lumMod val="50000"/>
                  </a:schemeClr>
                </a:solidFill>
              </a:rPr>
              <a:t>.</a:t>
            </a:r>
            <a:endParaRPr lang="pl-PL" sz="1800" dirty="0">
              <a:solidFill>
                <a:schemeClr val="accent3">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548681"/>
            <a:ext cx="7772400" cy="1080119"/>
          </a:xfrm>
        </p:spPr>
        <p:txBody>
          <a:bodyPr>
            <a:normAutofit/>
          </a:bodyPr>
          <a:lstStyle/>
          <a:p>
            <a:r>
              <a:rPr lang="pl-PL" dirty="0" smtClean="0"/>
              <a:t>TIMETABLE   6B</a:t>
            </a:r>
            <a:endParaRPr lang="pl-PL" dirty="0"/>
          </a:p>
        </p:txBody>
      </p:sp>
      <p:graphicFrame>
        <p:nvGraphicFramePr>
          <p:cNvPr id="4" name="Tabela 3"/>
          <p:cNvGraphicFramePr>
            <a:graphicFrameLocks noGrp="1"/>
          </p:cNvGraphicFramePr>
          <p:nvPr/>
        </p:nvGraphicFramePr>
        <p:xfrm>
          <a:off x="755576" y="1844824"/>
          <a:ext cx="7992887" cy="3943308"/>
        </p:xfrm>
        <a:graphic>
          <a:graphicData uri="http://schemas.openxmlformats.org/drawingml/2006/table">
            <a:tbl>
              <a:tblPr firstRow="1" bandRow="1">
                <a:tableStyleId>{5C22544A-7EE6-4342-B048-85BDC9FD1C3A}</a:tableStyleId>
              </a:tblPr>
              <a:tblGrid>
                <a:gridCol w="1728192"/>
                <a:gridCol w="1296144"/>
                <a:gridCol w="1800200"/>
                <a:gridCol w="1749054"/>
                <a:gridCol w="1419297"/>
              </a:tblGrid>
              <a:tr h="473196">
                <a:tc>
                  <a:txBody>
                    <a:bodyPr/>
                    <a:lstStyle/>
                    <a:p>
                      <a:r>
                        <a:rPr lang="pl-PL" dirty="0" smtClean="0"/>
                        <a:t>MONDAY</a:t>
                      </a:r>
                      <a:endParaRPr lang="pl-PL" dirty="0"/>
                    </a:p>
                  </a:txBody>
                  <a:tcPr/>
                </a:tc>
                <a:tc>
                  <a:txBody>
                    <a:bodyPr/>
                    <a:lstStyle/>
                    <a:p>
                      <a:r>
                        <a:rPr lang="pl-PL" dirty="0" smtClean="0"/>
                        <a:t>TUESDAY</a:t>
                      </a:r>
                      <a:endParaRPr lang="pl-PL" dirty="0"/>
                    </a:p>
                  </a:txBody>
                  <a:tcPr/>
                </a:tc>
                <a:tc>
                  <a:txBody>
                    <a:bodyPr/>
                    <a:lstStyle/>
                    <a:p>
                      <a:r>
                        <a:rPr lang="pl-PL" dirty="0" smtClean="0"/>
                        <a:t>WEDNESDAY</a:t>
                      </a:r>
                      <a:endParaRPr lang="pl-PL" dirty="0"/>
                    </a:p>
                  </a:txBody>
                  <a:tcPr/>
                </a:tc>
                <a:tc>
                  <a:txBody>
                    <a:bodyPr/>
                    <a:lstStyle/>
                    <a:p>
                      <a:r>
                        <a:rPr lang="pl-PL" dirty="0" smtClean="0"/>
                        <a:t>THURSDAY</a:t>
                      </a:r>
                      <a:endParaRPr lang="pl-PL" dirty="0"/>
                    </a:p>
                  </a:txBody>
                  <a:tcPr/>
                </a:tc>
                <a:tc>
                  <a:txBody>
                    <a:bodyPr/>
                    <a:lstStyle/>
                    <a:p>
                      <a:r>
                        <a:rPr lang="pl-PL" dirty="0" smtClean="0"/>
                        <a:t>FRIDAY</a:t>
                      </a:r>
                      <a:endParaRPr lang="pl-PL" dirty="0"/>
                    </a:p>
                  </a:txBody>
                  <a:tcPr/>
                </a:tc>
              </a:tr>
              <a:tr h="473196">
                <a:tc>
                  <a:txBody>
                    <a:bodyPr/>
                    <a:lstStyle/>
                    <a:p>
                      <a:pPr>
                        <a:lnSpc>
                          <a:spcPct val="115000"/>
                        </a:lnSpc>
                        <a:spcAft>
                          <a:spcPts val="0"/>
                        </a:spcAft>
                      </a:pPr>
                      <a:r>
                        <a:rPr lang="pl-PL" sz="1800" dirty="0" err="1" smtClean="0">
                          <a:latin typeface="Calibri"/>
                          <a:ea typeface="Calibri"/>
                          <a:cs typeface="Times New Roman"/>
                        </a:rPr>
                        <a:t>Education</a:t>
                      </a:r>
                      <a:r>
                        <a:rPr lang="pl-PL" sz="1800" dirty="0" smtClean="0">
                          <a:latin typeface="Calibri"/>
                          <a:ea typeface="Calibri"/>
                          <a:cs typeface="Times New Roman"/>
                        </a:rPr>
                        <a:t> for </a:t>
                      </a:r>
                      <a:r>
                        <a:rPr lang="pl-PL" sz="1800" dirty="0" err="1" smtClean="0">
                          <a:latin typeface="Calibri"/>
                          <a:ea typeface="Calibri"/>
                          <a:cs typeface="Times New Roman"/>
                        </a:rPr>
                        <a:t>Family</a:t>
                      </a:r>
                      <a:r>
                        <a:rPr lang="pl-PL" sz="1800" dirty="0" smtClean="0">
                          <a:latin typeface="Calibri"/>
                          <a:ea typeface="Calibri"/>
                          <a:cs typeface="Times New Roman"/>
                        </a:rPr>
                        <a:t> Life</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PE</a:t>
                      </a:r>
                      <a:endParaRPr lang="pl-PL" sz="1100">
                        <a:latin typeface="Calibri"/>
                        <a:ea typeface="Calibri"/>
                        <a:cs typeface="Times New Roman"/>
                      </a:endParaRPr>
                    </a:p>
                  </a:txBody>
                  <a:tcPr marL="68580" marR="68580" marT="0" marB="0"/>
                </a:tc>
                <a:tc>
                  <a:txBody>
                    <a:bodyPr/>
                    <a:lstStyle/>
                    <a:p>
                      <a:endParaRPr lang="pl-PL"/>
                    </a:p>
                  </a:txBody>
                  <a:tcPr/>
                </a:tc>
                <a:tc>
                  <a:txBody>
                    <a:bodyPr/>
                    <a:lstStyle/>
                    <a:p>
                      <a:pPr>
                        <a:lnSpc>
                          <a:spcPct val="115000"/>
                        </a:lnSpc>
                        <a:spcAft>
                          <a:spcPts val="0"/>
                        </a:spcAft>
                      </a:pPr>
                      <a:r>
                        <a:rPr lang="pl-PL" sz="1800">
                          <a:latin typeface="Calibri"/>
                          <a:ea typeface="Calibri"/>
                          <a:cs typeface="Times New Roman"/>
                        </a:rPr>
                        <a:t>Polish</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PE</a:t>
                      </a:r>
                      <a:endParaRPr lang="pl-PL" sz="1100">
                        <a:latin typeface="Calibri"/>
                        <a:ea typeface="Calibri"/>
                        <a:cs typeface="Times New Roman"/>
                      </a:endParaRPr>
                    </a:p>
                  </a:txBody>
                  <a:tcPr marL="68580" marR="68580" marT="0" marB="0"/>
                </a:tc>
              </a:tr>
              <a:tr h="473196">
                <a:tc>
                  <a:txBody>
                    <a:bodyPr/>
                    <a:lstStyle/>
                    <a:p>
                      <a:pPr>
                        <a:lnSpc>
                          <a:spcPct val="115000"/>
                        </a:lnSpc>
                        <a:spcAft>
                          <a:spcPts val="0"/>
                        </a:spcAft>
                      </a:pPr>
                      <a:r>
                        <a:rPr lang="pl-PL" sz="1800" dirty="0" err="1" smtClean="0">
                          <a:latin typeface="Calibri"/>
                          <a:ea typeface="Calibri"/>
                          <a:cs typeface="Times New Roman"/>
                        </a:rPr>
                        <a:t>Maths</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Polish</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PE</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dirty="0" err="1" smtClean="0">
                          <a:latin typeface="Calibri"/>
                          <a:ea typeface="Calibri"/>
                          <a:cs typeface="Times New Roman"/>
                        </a:rPr>
                        <a:t>Religious</a:t>
                      </a:r>
                      <a:r>
                        <a:rPr lang="pl-PL" sz="1800" baseline="0" dirty="0" smtClean="0">
                          <a:latin typeface="Calibri"/>
                          <a:ea typeface="Calibri"/>
                          <a:cs typeface="Times New Roman"/>
                        </a:rPr>
                        <a:t> </a:t>
                      </a:r>
                      <a:r>
                        <a:rPr lang="pl-PL" sz="1800" baseline="0" dirty="0" err="1" smtClean="0">
                          <a:latin typeface="Calibri"/>
                          <a:ea typeface="Calibri"/>
                          <a:cs typeface="Times New Roman"/>
                        </a:rPr>
                        <a:t>Studies</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Music</a:t>
                      </a:r>
                      <a:endParaRPr lang="pl-PL" sz="1100">
                        <a:latin typeface="Calibri"/>
                        <a:ea typeface="Calibri"/>
                        <a:cs typeface="Times New Roman"/>
                      </a:endParaRPr>
                    </a:p>
                  </a:txBody>
                  <a:tcPr marL="68580" marR="68580" marT="0" marB="0"/>
                </a:tc>
              </a:tr>
              <a:tr h="473196">
                <a:tc>
                  <a:txBody>
                    <a:bodyPr/>
                    <a:lstStyle/>
                    <a:p>
                      <a:pPr>
                        <a:lnSpc>
                          <a:spcPct val="115000"/>
                        </a:lnSpc>
                        <a:spcAft>
                          <a:spcPts val="0"/>
                        </a:spcAft>
                      </a:pPr>
                      <a:r>
                        <a:rPr lang="pl-PL" sz="1800">
                          <a:latin typeface="Calibri"/>
                          <a:ea typeface="Calibri"/>
                          <a:cs typeface="Times New Roman"/>
                        </a:rPr>
                        <a:t>Polish</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Polish</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Biology</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English</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Polish</a:t>
                      </a:r>
                      <a:endParaRPr lang="pl-PL" sz="1100">
                        <a:latin typeface="Calibri"/>
                        <a:ea typeface="Calibri"/>
                        <a:cs typeface="Times New Roman"/>
                      </a:endParaRPr>
                    </a:p>
                  </a:txBody>
                  <a:tcPr marL="68580" marR="68580" marT="0" marB="0"/>
                </a:tc>
              </a:tr>
              <a:tr h="473196">
                <a:tc>
                  <a:txBody>
                    <a:bodyPr/>
                    <a:lstStyle/>
                    <a:p>
                      <a:pPr>
                        <a:lnSpc>
                          <a:spcPct val="115000"/>
                        </a:lnSpc>
                        <a:spcAft>
                          <a:spcPts val="0"/>
                        </a:spcAft>
                      </a:pPr>
                      <a:r>
                        <a:rPr lang="pl-PL" sz="1800" dirty="0" err="1" smtClean="0">
                          <a:latin typeface="Calibri"/>
                          <a:ea typeface="Calibri"/>
                          <a:cs typeface="Times New Roman"/>
                        </a:rPr>
                        <a:t>Hour</a:t>
                      </a:r>
                      <a:r>
                        <a:rPr lang="pl-PL" sz="1800" dirty="0" smtClean="0">
                          <a:latin typeface="Calibri"/>
                          <a:ea typeface="Calibri"/>
                          <a:cs typeface="Times New Roman"/>
                        </a:rPr>
                        <a:t> </a:t>
                      </a:r>
                      <a:r>
                        <a:rPr lang="pl-PL" sz="1800" dirty="0" err="1" smtClean="0">
                          <a:latin typeface="Calibri"/>
                          <a:ea typeface="Calibri"/>
                          <a:cs typeface="Times New Roman"/>
                        </a:rPr>
                        <a:t>with</a:t>
                      </a:r>
                      <a:r>
                        <a:rPr lang="pl-PL" sz="1800" dirty="0" smtClean="0">
                          <a:latin typeface="Calibri"/>
                          <a:ea typeface="Calibri"/>
                          <a:cs typeface="Times New Roman"/>
                        </a:rPr>
                        <a:t> Tutor</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dirty="0" err="1" smtClean="0">
                          <a:latin typeface="Calibri"/>
                          <a:ea typeface="Calibri"/>
                          <a:cs typeface="Times New Roman"/>
                        </a:rPr>
                        <a:t>Maths</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dirty="0" err="1" smtClean="0">
                          <a:latin typeface="Calibri"/>
                          <a:ea typeface="Calibri"/>
                          <a:cs typeface="Times New Roman"/>
                        </a:rPr>
                        <a:t>Religious</a:t>
                      </a:r>
                      <a:r>
                        <a:rPr lang="pl-PL" sz="1800" baseline="0" dirty="0" smtClean="0">
                          <a:latin typeface="Calibri"/>
                          <a:ea typeface="Calibri"/>
                          <a:cs typeface="Times New Roman"/>
                        </a:rPr>
                        <a:t> </a:t>
                      </a:r>
                      <a:r>
                        <a:rPr lang="pl-PL" sz="1800" baseline="0" dirty="0" err="1" smtClean="0">
                          <a:latin typeface="Calibri"/>
                          <a:ea typeface="Calibri"/>
                          <a:cs typeface="Times New Roman"/>
                        </a:rPr>
                        <a:t>Studies</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History</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dirty="0" err="1" smtClean="0">
                          <a:latin typeface="Calibri"/>
                          <a:ea typeface="Calibri"/>
                          <a:cs typeface="Times New Roman"/>
                        </a:rPr>
                        <a:t>Maths</a:t>
                      </a:r>
                      <a:endParaRPr lang="pl-PL" sz="1100" dirty="0">
                        <a:latin typeface="Calibri"/>
                        <a:ea typeface="Calibri"/>
                        <a:cs typeface="Times New Roman"/>
                      </a:endParaRPr>
                    </a:p>
                  </a:txBody>
                  <a:tcPr marL="68580" marR="68580" marT="0" marB="0"/>
                </a:tc>
              </a:tr>
              <a:tr h="473196">
                <a:tc>
                  <a:txBody>
                    <a:bodyPr/>
                    <a:lstStyle/>
                    <a:p>
                      <a:pPr>
                        <a:lnSpc>
                          <a:spcPct val="115000"/>
                        </a:lnSpc>
                        <a:spcAft>
                          <a:spcPts val="0"/>
                        </a:spcAft>
                      </a:pPr>
                      <a:r>
                        <a:rPr lang="pl-PL" sz="1800" dirty="0">
                          <a:latin typeface="Calibri"/>
                          <a:ea typeface="Calibri"/>
                          <a:cs typeface="Times New Roman"/>
                        </a:rPr>
                        <a:t>IT</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Geography</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a:latin typeface="Calibri"/>
                          <a:ea typeface="Calibri"/>
                          <a:cs typeface="Times New Roman"/>
                        </a:rPr>
                        <a:t>IT</a:t>
                      </a:r>
                      <a:endParaRPr lang="pl-PL" sz="1100">
                        <a:latin typeface="Calibri"/>
                        <a:ea typeface="Calibri"/>
                        <a:cs typeface="Times New Roman"/>
                      </a:endParaRPr>
                    </a:p>
                  </a:txBody>
                  <a:tcPr marL="68580" marR="68580" marT="0" marB="0"/>
                </a:tc>
                <a:tc>
                  <a:txBody>
                    <a:bodyPr/>
                    <a:lstStyle/>
                    <a:p>
                      <a:pPr>
                        <a:lnSpc>
                          <a:spcPct val="115000"/>
                        </a:lnSpc>
                        <a:spcAft>
                          <a:spcPts val="0"/>
                        </a:spcAft>
                      </a:pPr>
                      <a:r>
                        <a:rPr lang="pl-PL" sz="1800" dirty="0" err="1">
                          <a:latin typeface="Calibri"/>
                          <a:ea typeface="Calibri"/>
                          <a:cs typeface="Times New Roman"/>
                        </a:rPr>
                        <a:t>Math</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dirty="0">
                          <a:latin typeface="Calibri"/>
                          <a:ea typeface="Calibri"/>
                          <a:cs typeface="Times New Roman"/>
                        </a:rPr>
                        <a:t>Art</a:t>
                      </a:r>
                      <a:endParaRPr lang="pl-PL" sz="1100" dirty="0">
                        <a:latin typeface="Calibri"/>
                        <a:ea typeface="Calibri"/>
                        <a:cs typeface="Times New Roman"/>
                      </a:endParaRPr>
                    </a:p>
                  </a:txBody>
                  <a:tcPr marL="68580" marR="68580" marT="0" marB="0"/>
                </a:tc>
              </a:tr>
              <a:tr h="473196">
                <a:tc>
                  <a:txBody>
                    <a:bodyPr/>
                    <a:lstStyle/>
                    <a:p>
                      <a:pPr>
                        <a:lnSpc>
                          <a:spcPct val="115000"/>
                        </a:lnSpc>
                        <a:spcAft>
                          <a:spcPts val="0"/>
                        </a:spcAft>
                      </a:pPr>
                      <a:r>
                        <a:rPr lang="pl-PL" sz="1800" dirty="0" err="1">
                          <a:latin typeface="Calibri"/>
                          <a:ea typeface="Calibri"/>
                          <a:cs typeface="Times New Roman"/>
                        </a:rPr>
                        <a:t>English</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dirty="0" err="1">
                          <a:latin typeface="Calibri"/>
                          <a:ea typeface="Calibri"/>
                          <a:cs typeface="Times New Roman"/>
                        </a:rPr>
                        <a:t>History</a:t>
                      </a:r>
                      <a:endParaRPr lang="pl-PL" sz="1100" dirty="0">
                        <a:latin typeface="Calibri"/>
                        <a:ea typeface="Calibri"/>
                        <a:cs typeface="Times New Roman"/>
                      </a:endParaRPr>
                    </a:p>
                  </a:txBody>
                  <a:tcPr marL="68580" marR="68580" marT="0" marB="0"/>
                </a:tc>
                <a:tc>
                  <a:txBody>
                    <a:bodyPr/>
                    <a:lstStyle/>
                    <a:p>
                      <a:pPr>
                        <a:lnSpc>
                          <a:spcPct val="115000"/>
                        </a:lnSpc>
                        <a:spcAft>
                          <a:spcPts val="0"/>
                        </a:spcAft>
                      </a:pPr>
                      <a:r>
                        <a:rPr lang="pl-PL" sz="1800" dirty="0" err="1">
                          <a:latin typeface="Calibri"/>
                          <a:ea typeface="Calibri"/>
                          <a:cs typeface="Times New Roman"/>
                        </a:rPr>
                        <a:t>English</a:t>
                      </a:r>
                      <a:endParaRPr lang="pl-PL" sz="1100" dirty="0">
                        <a:latin typeface="Calibri"/>
                        <a:ea typeface="Calibri"/>
                        <a:cs typeface="Times New Roman"/>
                      </a:endParaRPr>
                    </a:p>
                  </a:txBody>
                  <a:tcPr marL="68580" marR="68580" marT="0" marB="0"/>
                </a:tc>
                <a:tc>
                  <a:txBody>
                    <a:bodyPr/>
                    <a:lstStyle/>
                    <a:p>
                      <a:endParaRPr lang="pl-PL"/>
                    </a:p>
                  </a:txBody>
                  <a:tcPr/>
                </a:tc>
                <a:tc>
                  <a:txBody>
                    <a:bodyPr/>
                    <a:lstStyle/>
                    <a:p>
                      <a:endParaRPr lang="pl-PL" dirty="0"/>
                    </a:p>
                  </a:txBody>
                  <a:tcPr/>
                </a:tc>
              </a:tr>
              <a:tr h="473196">
                <a:tc>
                  <a:txBody>
                    <a:bodyPr/>
                    <a:lstStyle/>
                    <a:p>
                      <a:pPr>
                        <a:lnSpc>
                          <a:spcPct val="115000"/>
                        </a:lnSpc>
                        <a:spcAft>
                          <a:spcPts val="0"/>
                        </a:spcAft>
                      </a:pPr>
                      <a:r>
                        <a:rPr lang="pl-PL" sz="1800" kern="1200" dirty="0" smtClean="0">
                          <a:solidFill>
                            <a:schemeClr val="dk1"/>
                          </a:solidFill>
                          <a:latin typeface="+mn-lt"/>
                          <a:ea typeface="+mn-ea"/>
                          <a:cs typeface="+mn-cs"/>
                        </a:rPr>
                        <a:t>PE</a:t>
                      </a:r>
                      <a:endParaRPr lang="pl-PL" sz="1100" dirty="0">
                        <a:latin typeface="Calibri"/>
                        <a:ea typeface="Calibri"/>
                        <a:cs typeface="Times New Roman"/>
                      </a:endParaRPr>
                    </a:p>
                  </a:txBody>
                  <a:tcPr marL="68580" marR="68580" marT="0" marB="0"/>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548680"/>
            <a:ext cx="8352928" cy="1080120"/>
          </a:xfrm>
        </p:spPr>
        <p:txBody>
          <a:bodyPr>
            <a:normAutofit fontScale="90000"/>
          </a:bodyPr>
          <a:lstStyle/>
          <a:p>
            <a:r>
              <a:rPr lang="pl-PL" dirty="0" smtClean="0">
                <a:solidFill>
                  <a:schemeClr val="accent6">
                    <a:lumMod val="75000"/>
                  </a:schemeClr>
                </a:solidFill>
              </a:rPr>
              <a:t>CLASROOM S AND ROOMS AT SCHOOL</a:t>
            </a:r>
            <a:r>
              <a:rPr lang="pl-PL" dirty="0" smtClean="0"/>
              <a:t/>
            </a:r>
            <a:br>
              <a:rPr lang="pl-PL" dirty="0" smtClean="0"/>
            </a:br>
            <a:endParaRPr lang="pl-PL" dirty="0"/>
          </a:p>
        </p:txBody>
      </p:sp>
      <p:sp>
        <p:nvSpPr>
          <p:cNvPr id="3" name="Podtytuł 2"/>
          <p:cNvSpPr>
            <a:spLocks noGrp="1"/>
          </p:cNvSpPr>
          <p:nvPr>
            <p:ph type="subTitle" idx="1"/>
          </p:nvPr>
        </p:nvSpPr>
        <p:spPr>
          <a:xfrm>
            <a:off x="467544" y="1988840"/>
            <a:ext cx="8064896" cy="3649960"/>
          </a:xfrm>
        </p:spPr>
        <p:txBody>
          <a:bodyPr>
            <a:normAutofit fontScale="25000" lnSpcReduction="20000"/>
          </a:bodyPr>
          <a:lstStyle/>
          <a:p>
            <a:pPr algn="just"/>
            <a:r>
              <a:rPr lang="pl-PL" dirty="0">
                <a:solidFill>
                  <a:schemeClr val="accent3">
                    <a:lumMod val="50000"/>
                  </a:schemeClr>
                </a:solidFill>
              </a:rPr>
              <a:t> </a:t>
            </a:r>
          </a:p>
          <a:p>
            <a:pPr algn="just"/>
            <a:r>
              <a:rPr lang="en-US" sz="9600" dirty="0">
                <a:solidFill>
                  <a:schemeClr val="accent3">
                    <a:lumMod val="50000"/>
                  </a:schemeClr>
                </a:solidFill>
              </a:rPr>
              <a:t>In our school we have a gym with a cloakroom and three sport fields outside. You can play </a:t>
            </a:r>
            <a:r>
              <a:rPr lang="en-US" sz="9600" dirty="0" smtClean="0">
                <a:solidFill>
                  <a:schemeClr val="accent3">
                    <a:lumMod val="50000"/>
                  </a:schemeClr>
                </a:solidFill>
              </a:rPr>
              <a:t>basketball</a:t>
            </a:r>
            <a:r>
              <a:rPr lang="pl-PL" sz="9600" dirty="0" smtClean="0">
                <a:solidFill>
                  <a:schemeClr val="accent3">
                    <a:lumMod val="50000"/>
                  </a:schemeClr>
                </a:solidFill>
              </a:rPr>
              <a:t>, </a:t>
            </a:r>
            <a:r>
              <a:rPr lang="pl-PL" sz="9600" dirty="0" err="1" smtClean="0">
                <a:solidFill>
                  <a:schemeClr val="accent3">
                    <a:lumMod val="50000"/>
                  </a:schemeClr>
                </a:solidFill>
              </a:rPr>
              <a:t>volleyball</a:t>
            </a:r>
            <a:r>
              <a:rPr lang="en-US" sz="9600" dirty="0" smtClean="0">
                <a:solidFill>
                  <a:schemeClr val="accent3">
                    <a:lumMod val="50000"/>
                  </a:schemeClr>
                </a:solidFill>
              </a:rPr>
              <a:t> </a:t>
            </a:r>
            <a:r>
              <a:rPr lang="en-US" sz="9600" dirty="0">
                <a:solidFill>
                  <a:schemeClr val="accent3">
                    <a:lumMod val="50000"/>
                  </a:schemeClr>
                </a:solidFill>
              </a:rPr>
              <a:t>and football there. We also have two playgrounds, on one of them you can play, and on the other you can learn. Inside the school we have many classrooms. One of the parts is dedicated to the younger children </a:t>
            </a:r>
            <a:r>
              <a:rPr lang="en-US" sz="9600" dirty="0" smtClean="0">
                <a:solidFill>
                  <a:schemeClr val="accent3">
                    <a:lumMod val="50000"/>
                  </a:schemeClr>
                </a:solidFill>
              </a:rPr>
              <a:t>0-3</a:t>
            </a:r>
            <a:r>
              <a:rPr lang="en-US" sz="9600" dirty="0">
                <a:solidFill>
                  <a:schemeClr val="accent3">
                    <a:lumMod val="50000"/>
                  </a:schemeClr>
                </a:solidFill>
              </a:rPr>
              <a:t>, and the second </a:t>
            </a:r>
            <a:r>
              <a:rPr lang="pl-PL" sz="9600" dirty="0" smtClean="0">
                <a:solidFill>
                  <a:schemeClr val="accent3">
                    <a:lumMod val="50000"/>
                  </a:schemeClr>
                </a:solidFill>
              </a:rPr>
              <a:t>one </a:t>
            </a:r>
            <a:r>
              <a:rPr lang="en-US" sz="9600" dirty="0" smtClean="0">
                <a:solidFill>
                  <a:schemeClr val="accent3">
                    <a:lumMod val="50000"/>
                  </a:schemeClr>
                </a:solidFill>
              </a:rPr>
              <a:t>is </a:t>
            </a:r>
            <a:r>
              <a:rPr lang="en-US" sz="9600" dirty="0">
                <a:solidFill>
                  <a:schemeClr val="accent3">
                    <a:lumMod val="50000"/>
                  </a:schemeClr>
                </a:solidFill>
              </a:rPr>
              <a:t>for the older kids and teens (4-8). On the first floor we have </a:t>
            </a:r>
            <a:r>
              <a:rPr lang="en-US" sz="9600" dirty="0" smtClean="0">
                <a:solidFill>
                  <a:schemeClr val="accent3">
                    <a:lumMod val="50000"/>
                  </a:schemeClr>
                </a:solidFill>
              </a:rPr>
              <a:t>a </a:t>
            </a:r>
            <a:r>
              <a:rPr lang="pl-PL" sz="9600" dirty="0" err="1" smtClean="0">
                <a:solidFill>
                  <a:schemeClr val="accent3">
                    <a:lumMod val="50000"/>
                  </a:schemeClr>
                </a:solidFill>
              </a:rPr>
              <a:t>common</a:t>
            </a:r>
            <a:r>
              <a:rPr lang="en-US" sz="9600" dirty="0" smtClean="0">
                <a:solidFill>
                  <a:schemeClr val="accent3">
                    <a:lumMod val="50000"/>
                  </a:schemeClr>
                </a:solidFill>
              </a:rPr>
              <a:t> </a:t>
            </a:r>
            <a:r>
              <a:rPr lang="en-US" sz="9600" dirty="0">
                <a:solidFill>
                  <a:schemeClr val="accent3">
                    <a:lumMod val="50000"/>
                  </a:schemeClr>
                </a:solidFill>
              </a:rPr>
              <a:t>room and a canteen with a play room. There is also a secretary and </a:t>
            </a:r>
            <a:r>
              <a:rPr lang="en-US" sz="9600" dirty="0" err="1">
                <a:solidFill>
                  <a:schemeClr val="accent3">
                    <a:lumMod val="50000"/>
                  </a:schemeClr>
                </a:solidFill>
              </a:rPr>
              <a:t>and</a:t>
            </a:r>
            <a:r>
              <a:rPr lang="en-US" sz="9600" dirty="0">
                <a:solidFill>
                  <a:schemeClr val="accent3">
                    <a:lumMod val="50000"/>
                  </a:schemeClr>
                </a:solidFill>
              </a:rPr>
              <a:t> a </a:t>
            </a:r>
            <a:r>
              <a:rPr lang="en-US" sz="9600" dirty="0" smtClean="0">
                <a:solidFill>
                  <a:schemeClr val="accent3">
                    <a:lumMod val="50000"/>
                  </a:schemeClr>
                </a:solidFill>
              </a:rPr>
              <a:t>locker-room</a:t>
            </a:r>
            <a:r>
              <a:rPr lang="pl-PL" sz="9600" dirty="0" smtClean="0">
                <a:solidFill>
                  <a:schemeClr val="accent3">
                    <a:lumMod val="50000"/>
                  </a:schemeClr>
                </a:solidFill>
              </a:rPr>
              <a:t>.</a:t>
            </a:r>
            <a:r>
              <a:rPr lang="en-US" sz="9600" dirty="0" smtClean="0">
                <a:solidFill>
                  <a:schemeClr val="accent3">
                    <a:lumMod val="50000"/>
                  </a:schemeClr>
                </a:solidFill>
              </a:rPr>
              <a:t> </a:t>
            </a:r>
            <a:r>
              <a:rPr lang="en-US" sz="9600" dirty="0">
                <a:solidFill>
                  <a:schemeClr val="accent3">
                    <a:lumMod val="50000"/>
                  </a:schemeClr>
                </a:solidFill>
              </a:rPr>
              <a:t>On the second floor you have a </a:t>
            </a:r>
            <a:r>
              <a:rPr lang="en-US" sz="9600" dirty="0" smtClean="0">
                <a:solidFill>
                  <a:schemeClr val="accent3">
                    <a:lumMod val="50000"/>
                  </a:schemeClr>
                </a:solidFill>
              </a:rPr>
              <a:t>nurse</a:t>
            </a:r>
            <a:r>
              <a:rPr lang="pl-PL" sz="9600" dirty="0" smtClean="0">
                <a:solidFill>
                  <a:schemeClr val="accent3">
                    <a:lumMod val="50000"/>
                  </a:schemeClr>
                </a:solidFill>
              </a:rPr>
              <a:t>’s </a:t>
            </a:r>
            <a:r>
              <a:rPr lang="pl-PL" sz="9600" dirty="0" err="1" smtClean="0">
                <a:solidFill>
                  <a:schemeClr val="accent3">
                    <a:lumMod val="50000"/>
                  </a:schemeClr>
                </a:solidFill>
              </a:rPr>
              <a:t>office</a:t>
            </a:r>
            <a:r>
              <a:rPr lang="en-US" sz="9600" dirty="0" smtClean="0">
                <a:solidFill>
                  <a:schemeClr val="accent3">
                    <a:lumMod val="50000"/>
                  </a:schemeClr>
                </a:solidFill>
              </a:rPr>
              <a:t>, teachers</a:t>
            </a:r>
            <a:r>
              <a:rPr lang="pl-PL" sz="9600" dirty="0" smtClean="0">
                <a:solidFill>
                  <a:schemeClr val="accent3">
                    <a:lumMod val="50000"/>
                  </a:schemeClr>
                </a:solidFill>
              </a:rPr>
              <a:t>’</a:t>
            </a:r>
            <a:r>
              <a:rPr lang="en-US" sz="9600" dirty="0" smtClean="0">
                <a:solidFill>
                  <a:schemeClr val="accent3">
                    <a:lumMod val="50000"/>
                  </a:schemeClr>
                </a:solidFill>
              </a:rPr>
              <a:t> </a:t>
            </a:r>
            <a:r>
              <a:rPr lang="en-US" sz="9600" dirty="0">
                <a:solidFill>
                  <a:schemeClr val="accent3">
                    <a:lumMod val="50000"/>
                  </a:schemeClr>
                </a:solidFill>
              </a:rPr>
              <a:t>room and a library. </a:t>
            </a:r>
            <a:endParaRPr lang="pl-PL" sz="9600" dirty="0">
              <a:solidFill>
                <a:schemeClr val="accent3">
                  <a:lumMod val="50000"/>
                </a:schemeClr>
              </a:solidFill>
            </a:endParaRPr>
          </a:p>
          <a:p>
            <a:pPr algn="just"/>
            <a:endParaRPr lang="pl-PL"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7\Desktop\szkoła\boisko_sp_12_w_trakcie.jpg"/>
          <p:cNvPicPr>
            <a:picLocks noChangeAspect="1" noChangeArrowheads="1"/>
          </p:cNvPicPr>
          <p:nvPr/>
        </p:nvPicPr>
        <p:blipFill>
          <a:blip r:embed="rId2" cstate="print"/>
          <a:srcRect/>
          <a:stretch>
            <a:fillRect/>
          </a:stretch>
        </p:blipFill>
        <p:spPr bwMode="auto">
          <a:xfrm>
            <a:off x="2915816" y="2348880"/>
            <a:ext cx="5856821" cy="3888432"/>
          </a:xfrm>
          <a:prstGeom prst="rect">
            <a:avLst/>
          </a:prstGeom>
          <a:noFill/>
        </p:spPr>
      </p:pic>
      <p:pic>
        <p:nvPicPr>
          <p:cNvPr id="4099" name="Picture 3" descr="C:\Users\W7\Desktop\szkoła\boiska.jpg"/>
          <p:cNvPicPr>
            <a:picLocks noChangeAspect="1" noChangeArrowheads="1"/>
          </p:cNvPicPr>
          <p:nvPr/>
        </p:nvPicPr>
        <p:blipFill>
          <a:blip r:embed="rId3" cstate="print"/>
          <a:srcRect/>
          <a:stretch>
            <a:fillRect/>
          </a:stretch>
        </p:blipFill>
        <p:spPr bwMode="auto">
          <a:xfrm>
            <a:off x="395536" y="620688"/>
            <a:ext cx="6275796" cy="3528392"/>
          </a:xfrm>
          <a:prstGeom prst="rect">
            <a:avLst/>
          </a:prstGeom>
          <a:noFill/>
        </p:spPr>
      </p:pic>
      <p:sp>
        <p:nvSpPr>
          <p:cNvPr id="4" name="pole tekstowe 3"/>
          <p:cNvSpPr txBox="1"/>
          <p:nvPr/>
        </p:nvSpPr>
        <p:spPr>
          <a:xfrm>
            <a:off x="827584" y="4653136"/>
            <a:ext cx="1728192" cy="1077218"/>
          </a:xfrm>
          <a:prstGeom prst="rect">
            <a:avLst/>
          </a:prstGeom>
          <a:noFill/>
        </p:spPr>
        <p:txBody>
          <a:bodyPr wrap="square" rtlCol="0">
            <a:spAutoFit/>
          </a:bodyPr>
          <a:lstStyle/>
          <a:p>
            <a:r>
              <a:rPr lang="pl-PL" sz="3200" dirty="0" smtClean="0">
                <a:solidFill>
                  <a:schemeClr val="accent6">
                    <a:lumMod val="75000"/>
                  </a:schemeClr>
                </a:solidFill>
              </a:rPr>
              <a:t>SPORTS</a:t>
            </a:r>
          </a:p>
          <a:p>
            <a:r>
              <a:rPr lang="pl-PL" sz="3200" dirty="0" smtClean="0">
                <a:solidFill>
                  <a:schemeClr val="accent6">
                    <a:lumMod val="75000"/>
                  </a:schemeClr>
                </a:solidFill>
              </a:rPr>
              <a:t> FIELDS</a:t>
            </a:r>
            <a:endParaRPr lang="pl-PL" sz="3200"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7\Desktop\szkoła\gym.jpg"/>
          <p:cNvPicPr>
            <a:picLocks noChangeAspect="1" noChangeArrowheads="1"/>
          </p:cNvPicPr>
          <p:nvPr/>
        </p:nvPicPr>
        <p:blipFill>
          <a:blip r:embed="rId2" cstate="print"/>
          <a:srcRect/>
          <a:stretch>
            <a:fillRect/>
          </a:stretch>
        </p:blipFill>
        <p:spPr bwMode="auto">
          <a:xfrm>
            <a:off x="0" y="0"/>
            <a:ext cx="5220072" cy="6858000"/>
          </a:xfrm>
          <a:prstGeom prst="rect">
            <a:avLst/>
          </a:prstGeom>
          <a:noFill/>
        </p:spPr>
      </p:pic>
      <p:pic>
        <p:nvPicPr>
          <p:cNvPr id="5123" name="Picture 3" descr="C:\Users\W7\Desktop\szkoła\gym2.jpg"/>
          <p:cNvPicPr>
            <a:picLocks noChangeAspect="1" noChangeArrowheads="1"/>
          </p:cNvPicPr>
          <p:nvPr/>
        </p:nvPicPr>
        <p:blipFill>
          <a:blip r:embed="rId3" cstate="print"/>
          <a:srcRect/>
          <a:stretch>
            <a:fillRect/>
          </a:stretch>
        </p:blipFill>
        <p:spPr bwMode="auto">
          <a:xfrm>
            <a:off x="4787321" y="3284984"/>
            <a:ext cx="4356679" cy="2952328"/>
          </a:xfrm>
          <a:prstGeom prst="rect">
            <a:avLst/>
          </a:prstGeom>
          <a:noFill/>
        </p:spPr>
      </p:pic>
      <p:sp>
        <p:nvSpPr>
          <p:cNvPr id="4" name="pole tekstowe 3"/>
          <p:cNvSpPr txBox="1"/>
          <p:nvPr/>
        </p:nvSpPr>
        <p:spPr>
          <a:xfrm>
            <a:off x="6084168" y="1268760"/>
            <a:ext cx="2304256" cy="584775"/>
          </a:xfrm>
          <a:prstGeom prst="rect">
            <a:avLst/>
          </a:prstGeom>
          <a:noFill/>
        </p:spPr>
        <p:txBody>
          <a:bodyPr wrap="square" rtlCol="0">
            <a:spAutoFit/>
          </a:bodyPr>
          <a:lstStyle/>
          <a:p>
            <a:pPr algn="ctr"/>
            <a:r>
              <a:rPr lang="pl-PL" sz="3200" dirty="0" smtClean="0">
                <a:solidFill>
                  <a:schemeClr val="accent6">
                    <a:lumMod val="75000"/>
                  </a:schemeClr>
                </a:solidFill>
              </a:rPr>
              <a:t>GYM</a:t>
            </a:r>
            <a:endParaRPr lang="pl-PL" sz="3200" dirty="0">
              <a:solidFill>
                <a:schemeClr val="accent6">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W7\Desktop\szkoła\IMG_20191126_135934.jpg"/>
          <p:cNvPicPr>
            <a:picLocks noChangeAspect="1" noChangeArrowheads="1"/>
          </p:cNvPicPr>
          <p:nvPr/>
        </p:nvPicPr>
        <p:blipFill>
          <a:blip r:embed="rId2" cstate="print"/>
          <a:srcRect/>
          <a:stretch>
            <a:fillRect/>
          </a:stretch>
        </p:blipFill>
        <p:spPr bwMode="auto">
          <a:xfrm>
            <a:off x="0" y="-121101"/>
            <a:ext cx="9144000" cy="6979101"/>
          </a:xfrm>
          <a:prstGeom prst="rect">
            <a:avLst/>
          </a:prstGeom>
          <a:noFill/>
        </p:spPr>
      </p:pic>
      <p:pic>
        <p:nvPicPr>
          <p:cNvPr id="6148" name="Picture 4" descr="C:\Users\W7\Desktop\szkoła\sala zabaw1.jpg"/>
          <p:cNvPicPr>
            <a:picLocks noChangeAspect="1" noChangeArrowheads="1"/>
          </p:cNvPicPr>
          <p:nvPr/>
        </p:nvPicPr>
        <p:blipFill>
          <a:blip r:embed="rId3" cstate="print"/>
          <a:srcRect/>
          <a:stretch>
            <a:fillRect/>
          </a:stretch>
        </p:blipFill>
        <p:spPr bwMode="auto">
          <a:xfrm>
            <a:off x="4283968" y="4509120"/>
            <a:ext cx="3129312" cy="2348880"/>
          </a:xfrm>
          <a:prstGeom prst="rect">
            <a:avLst/>
          </a:prstGeom>
          <a:noFill/>
        </p:spPr>
      </p:pic>
      <p:pic>
        <p:nvPicPr>
          <p:cNvPr id="6149" name="Picture 5" descr="C:\Users\W7\Desktop\szkoła\swielica2.jpg"/>
          <p:cNvPicPr>
            <a:picLocks noChangeAspect="1" noChangeArrowheads="1"/>
          </p:cNvPicPr>
          <p:nvPr/>
        </p:nvPicPr>
        <p:blipFill>
          <a:blip r:embed="rId4" cstate="print"/>
          <a:srcRect/>
          <a:stretch>
            <a:fillRect/>
          </a:stretch>
        </p:blipFill>
        <p:spPr bwMode="auto">
          <a:xfrm>
            <a:off x="4932040" y="0"/>
            <a:ext cx="3528392" cy="2160240"/>
          </a:xfrm>
          <a:prstGeom prst="rect">
            <a:avLst/>
          </a:prstGeom>
          <a:noFill/>
        </p:spPr>
      </p:pic>
      <p:sp>
        <p:nvSpPr>
          <p:cNvPr id="6" name="pole tekstowe 5"/>
          <p:cNvSpPr txBox="1"/>
          <p:nvPr/>
        </p:nvSpPr>
        <p:spPr>
          <a:xfrm>
            <a:off x="1043608" y="548680"/>
            <a:ext cx="3024336" cy="1384995"/>
          </a:xfrm>
          <a:prstGeom prst="rect">
            <a:avLst/>
          </a:prstGeom>
          <a:noFill/>
        </p:spPr>
        <p:txBody>
          <a:bodyPr wrap="square" rtlCol="0">
            <a:spAutoFit/>
          </a:bodyPr>
          <a:lstStyle/>
          <a:p>
            <a:pPr algn="ctr"/>
            <a:r>
              <a:rPr lang="pl-PL" sz="2800" dirty="0" smtClean="0">
                <a:solidFill>
                  <a:schemeClr val="accent6">
                    <a:lumMod val="75000"/>
                  </a:schemeClr>
                </a:solidFill>
              </a:rPr>
              <a:t>COMMON ROOM</a:t>
            </a:r>
          </a:p>
          <a:p>
            <a:pPr algn="ctr"/>
            <a:r>
              <a:rPr lang="pl-PL" sz="2800" dirty="0" smtClean="0">
                <a:solidFill>
                  <a:schemeClr val="accent6">
                    <a:lumMod val="75000"/>
                  </a:schemeClr>
                </a:solidFill>
              </a:rPr>
              <a:t>AND</a:t>
            </a:r>
          </a:p>
          <a:p>
            <a:pPr algn="ctr"/>
            <a:r>
              <a:rPr lang="pl-PL" sz="2800" dirty="0" smtClean="0">
                <a:solidFill>
                  <a:schemeClr val="accent6">
                    <a:lumMod val="75000"/>
                  </a:schemeClr>
                </a:solidFill>
              </a:rPr>
              <a:t>CANTEEN</a:t>
            </a:r>
            <a:endParaRPr lang="pl-PL" sz="2800"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438</Words>
  <Application>Microsoft Office PowerPoint</Application>
  <PresentationFormat>Pokaz na ekranie (4:3)</PresentationFormat>
  <Paragraphs>51</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POLISH PRIMARY SCHOOL</vt:lpstr>
      <vt:lpstr>HISTORY </vt:lpstr>
      <vt:lpstr>OUR PATRON</vt:lpstr>
      <vt:lpstr>Nicolaus Copernicus was born in 1473. He was an astronomer from Poland, Toruń. He was a Renaissance-era polymath, who formulated a model of the universe that placed the Sun rather than Earth at the center of the universe. Copernicus was born and died in Royal Prussia, a region that had been part of the Kingdom of Poland since 1466. His father was a merchant from Kraków and his mother was the daughter of a wealthy Toruń merchant. Nicolaus was the youngest of four children. Copernicus is postulated to have spoken Latin, German, and Polish with equal fluency. He also spoke Greek and Italian and had some knowledge of Hebrew. Having completed all his studies in Italy, 30-year-old Copernicus returned to Warmia, where he would live out the remaining 40 years of his life, apart from brief journeys to Kraków and to nearby Prussian cities. His administrative and economic duties did not distract Copernicus, in 1512–15, from intensive observational activity. The results of his observations of Mars and Saturn in this period, and especially a series of four observations of the Sun made in 1515, led to discovery of the variability of Earth's eccentricity and of the movement of the solar apogee in relation to the fixed stars, which in 1515–19 prompted his first revisions of certain assumptions of his system. Copernicus spent the jubilee year 1500 in Rome, where he arrived with his brother Andrew that spring, doubtless to perform an apprenticeship at the Papal Curia. Toward the close of 1542, Copernicus was seized with apoplexy and paralysis, and he died at age 70 on 24 May 1543.</vt:lpstr>
      <vt:lpstr>TIMETABLE   6B</vt:lpstr>
      <vt:lpstr>CLASROOM S AND ROOMS AT SCHOOL </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PRIMARY SCHOOL</dc:title>
  <dc:creator>W7</dc:creator>
  <cp:lastModifiedBy>W7</cp:lastModifiedBy>
  <cp:revision>8</cp:revision>
  <dcterms:created xsi:type="dcterms:W3CDTF">2020-02-06T21:28:32Z</dcterms:created>
  <dcterms:modified xsi:type="dcterms:W3CDTF">2020-02-07T19:44:11Z</dcterms:modified>
</cp:coreProperties>
</file>